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3"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 id="283"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PT Serif" panose="020A0603040505020204" pitchFamily="18" charset="0"/>
      <p:regular r:id="rId35"/>
      <p:bold r:id="rId36"/>
      <p:italic r:id="rId37"/>
      <p:boldItalic r:id="rId38"/>
    </p:embeddedFont>
    <p:embeddedFont>
      <p:font typeface="Source Sans Pro" panose="020B0503030403020204" pitchFamily="34" charset="0"/>
      <p:regular r:id="rId39"/>
      <p:bold r:id="rId40"/>
      <p:italic r:id="rId41"/>
      <p:boldItalic r:id="rId42"/>
    </p:embeddedFont>
    <p:embeddedFont>
      <p:font typeface="Source Sans Pro Semibold" panose="020B0603030403020204" pitchFamily="34" charset="0"/>
      <p:regular r:id="rId43"/>
      <p:bold r:id="rId44"/>
    </p:embeddedFont>
  </p:embeddedFontLst>
  <p:custDataLst>
    <p:tags r:id="rId4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hf5bMzZChTgpeAht+daNv/odegh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E669B6-3F25-4616-BC54-61FCCCEE47A5}">
  <a:tblStyle styleId="{C7E669B6-3F25-4616-BC54-61FCCCEE47A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BD4A0B3-D75C-4AE0-87CD-2A0A4E2B978E}"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82"/>
    <p:restoredTop sz="94658"/>
  </p:normalViewPr>
  <p:slideViewPr>
    <p:cSldViewPr snapToGrid="0" snapToObjects="1" showGuides="1">
      <p:cViewPr varScale="1">
        <p:scale>
          <a:sx n="93" d="100"/>
          <a:sy n="93" d="100"/>
        </p:scale>
        <p:origin x="3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22" name="Google Shape;32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27" name="Google Shape;6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40" name="Google Shape;6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55" name="Google Shape;65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97" name="Google Shape;69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25" name="Google Shape;72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9" name="Google Shape;7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55" name="Google Shape;75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71" name="Google Shape;7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92" name="Google Shape;79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dirty="0">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19" name="Google Shape;81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29" name="Google Shape;3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2" name="Google Shape;84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43" name="Google Shape;843;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dirty="0">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1" name="Google Shape;86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800"/>
              <a:buFont typeface="Arial"/>
              <a:buNone/>
            </a:pPr>
            <a:endParaRPr sz="800" dirty="0">
              <a:solidFill>
                <a:schemeClr val="dk1"/>
              </a:solidFill>
            </a:endParaRPr>
          </a:p>
        </p:txBody>
      </p:sp>
      <p:sp>
        <p:nvSpPr>
          <p:cNvPr id="869" name="Google Shape;86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6" name="Google Shape;986;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08" name="Google Shape;100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16" name="Google Shape;101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1057" name="Google Shape;1057;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1077" name="Google Shape;1077;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1" name="Google Shape;37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396" name="Google Shape;3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57" name="Google Shape;4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5" name="Google Shape;465;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800"/>
              <a:buFont typeface="Arial"/>
              <a:buNone/>
            </a:pPr>
            <a:endParaRPr sz="800" dirty="0">
              <a:solidFill>
                <a:schemeClr val="dk1"/>
              </a:solidFill>
            </a:endParaRPr>
          </a:p>
        </p:txBody>
      </p:sp>
      <p:sp>
        <p:nvSpPr>
          <p:cNvPr id="474" name="Google Shape;4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92" name="Google Shape;59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00" name="Google Shape;60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5"/>
        <p:cNvGrpSpPr/>
        <p:nvPr/>
      </p:nvGrpSpPr>
      <p:grpSpPr>
        <a:xfrm>
          <a:off x="0" y="0"/>
          <a:ext cx="0" cy="0"/>
          <a:chOff x="0" y="0"/>
          <a:chExt cx="0" cy="0"/>
        </a:xfrm>
      </p:grpSpPr>
      <p:pic>
        <p:nvPicPr>
          <p:cNvPr id="16" name="Google Shape;16;p37"/>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7" name="Google Shape;17;p37"/>
          <p:cNvSpPr/>
          <p:nvPr/>
        </p:nvSpPr>
        <p:spPr>
          <a:xfrm>
            <a:off x="0" y="0"/>
            <a:ext cx="12192000" cy="6858000"/>
          </a:xfrm>
          <a:prstGeom prst="rect">
            <a:avLst/>
          </a:prstGeom>
          <a:solidFill>
            <a:schemeClr val="accent1">
              <a:alpha val="85098"/>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8" name="Google Shape;18;p37"/>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7"/>
          <p:cNvSpPr txBox="1">
            <a:spLocks noGrp="1"/>
          </p:cNvSpPr>
          <p:nvPr>
            <p:ph type="subTitle" idx="1"/>
          </p:nvPr>
        </p:nvSpPr>
        <p:spPr>
          <a:xfrm>
            <a:off x="341868" y="4529342"/>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37"/>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37"/>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 name="Google Shape;22;p37"/>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3" name="Google Shape;23;p37"/>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4" name="Google Shape;24;p37"/>
          <p:cNvPicPr preferRelativeResize="0"/>
          <p:nvPr/>
        </p:nvPicPr>
        <p:blipFill rotWithShape="1">
          <a:blip r:embed="rId5">
            <a:alphaModFix/>
          </a:blip>
          <a:srcRect/>
          <a:stretch/>
        </p:blipFill>
        <p:spPr>
          <a:xfrm>
            <a:off x="424248" y="5988105"/>
            <a:ext cx="2604948" cy="580008"/>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84"/>
        <p:cNvGrpSpPr/>
        <p:nvPr/>
      </p:nvGrpSpPr>
      <p:grpSpPr>
        <a:xfrm>
          <a:off x="0" y="0"/>
          <a:ext cx="0" cy="0"/>
          <a:chOff x="0" y="0"/>
          <a:chExt cx="0" cy="0"/>
        </a:xfrm>
      </p:grpSpPr>
      <p:sp>
        <p:nvSpPr>
          <p:cNvPr id="85" name="Google Shape;85;p41"/>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1"/>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8" name="Google Shape;88;p4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89"/>
        <p:cNvGrpSpPr/>
        <p:nvPr/>
      </p:nvGrpSpPr>
      <p:grpSpPr>
        <a:xfrm>
          <a:off x="0" y="0"/>
          <a:ext cx="0" cy="0"/>
          <a:chOff x="0" y="0"/>
          <a:chExt cx="0" cy="0"/>
        </a:xfrm>
      </p:grpSpPr>
      <p:sp>
        <p:nvSpPr>
          <p:cNvPr id="90" name="Google Shape;90;p42"/>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2"/>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4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E8E8E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3" name="Google Shape;93;p4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Slide">
  <p:cSld name="11_Title Slide">
    <p:bg>
      <p:bgPr>
        <a:solidFill>
          <a:schemeClr val="accent1"/>
        </a:solidFill>
        <a:effectLst/>
      </p:bgPr>
    </p:bg>
    <p:spTree>
      <p:nvGrpSpPr>
        <p:cNvPr id="1" name="Shape 94"/>
        <p:cNvGrpSpPr/>
        <p:nvPr/>
      </p:nvGrpSpPr>
      <p:grpSpPr>
        <a:xfrm>
          <a:off x="0" y="0"/>
          <a:ext cx="0" cy="0"/>
          <a:chOff x="0" y="0"/>
          <a:chExt cx="0" cy="0"/>
        </a:xfrm>
      </p:grpSpPr>
      <p:sp>
        <p:nvSpPr>
          <p:cNvPr id="95" name="Google Shape;95;p43"/>
          <p:cNvSpPr txBox="1">
            <a:spLocks noGrp="1"/>
          </p:cNvSpPr>
          <p:nvPr>
            <p:ph type="ctrTitle"/>
          </p:nvPr>
        </p:nvSpPr>
        <p:spPr>
          <a:xfrm>
            <a:off x="2465171" y="261271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43"/>
          <p:cNvSpPr txBox="1">
            <a:spLocks noGrp="1"/>
          </p:cNvSpPr>
          <p:nvPr>
            <p:ph type="body" idx="1"/>
          </p:nvPr>
        </p:nvSpPr>
        <p:spPr>
          <a:xfrm>
            <a:off x="3972696"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8" name="Google Shape;98;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99"/>
        <p:cNvGrpSpPr/>
        <p:nvPr/>
      </p:nvGrpSpPr>
      <p:grpSpPr>
        <a:xfrm>
          <a:off x="0" y="0"/>
          <a:ext cx="0" cy="0"/>
          <a:chOff x="0" y="0"/>
          <a:chExt cx="0" cy="0"/>
        </a:xfrm>
      </p:grpSpPr>
      <p:sp>
        <p:nvSpPr>
          <p:cNvPr id="100" name="Google Shape;100;p44"/>
          <p:cNvSpPr txBox="1">
            <a:spLocks noGrp="1"/>
          </p:cNvSpPr>
          <p:nvPr>
            <p:ph type="ctrTitle"/>
          </p:nvPr>
        </p:nvSpPr>
        <p:spPr>
          <a:xfrm>
            <a:off x="2465171" y="261271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44"/>
          <p:cNvSpPr txBox="1">
            <a:spLocks noGrp="1"/>
          </p:cNvSpPr>
          <p:nvPr>
            <p:ph type="body" idx="1"/>
          </p:nvPr>
        </p:nvSpPr>
        <p:spPr>
          <a:xfrm>
            <a:off x="3972696"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3" name="Google Shape;103;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4"/>
        <p:cNvGrpSpPr/>
        <p:nvPr/>
      </p:nvGrpSpPr>
      <p:grpSpPr>
        <a:xfrm>
          <a:off x="0" y="0"/>
          <a:ext cx="0" cy="0"/>
          <a:chOff x="0" y="0"/>
          <a:chExt cx="0" cy="0"/>
        </a:xfrm>
      </p:grpSpPr>
      <p:sp>
        <p:nvSpPr>
          <p:cNvPr id="105" name="Google Shape;105;p45"/>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5"/>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45"/>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8" name="Google Shape;108;p45"/>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9" name="Google Shape;109;p4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10" name="Google Shape;110;p45"/>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11"/>
        <p:cNvGrpSpPr/>
        <p:nvPr/>
      </p:nvGrpSpPr>
      <p:grpSpPr>
        <a:xfrm>
          <a:off x="0" y="0"/>
          <a:ext cx="0" cy="0"/>
          <a:chOff x="0" y="0"/>
          <a:chExt cx="0" cy="0"/>
        </a:xfrm>
      </p:grpSpPr>
      <p:sp>
        <p:nvSpPr>
          <p:cNvPr id="112" name="Google Shape;112;p46"/>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46"/>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5" name="Google Shape;115;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16" name="Google Shape;116;p46"/>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17"/>
        <p:cNvGrpSpPr/>
        <p:nvPr/>
      </p:nvGrpSpPr>
      <p:grpSpPr>
        <a:xfrm>
          <a:off x="0" y="0"/>
          <a:ext cx="0" cy="0"/>
          <a:chOff x="0" y="0"/>
          <a:chExt cx="0" cy="0"/>
        </a:xfrm>
      </p:grpSpPr>
      <p:sp>
        <p:nvSpPr>
          <p:cNvPr id="118" name="Google Shape;118;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0" name="Google Shape;120;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21" name="Google Shape;121;p47"/>
          <p:cNvSpPr>
            <a:spLocks noGrp="1"/>
          </p:cNvSpPr>
          <p:nvPr>
            <p:ph type="pic" idx="2"/>
          </p:nvPr>
        </p:nvSpPr>
        <p:spPr>
          <a:xfrm>
            <a:off x="6096000" y="0"/>
            <a:ext cx="6096000" cy="6858000"/>
          </a:xfrm>
          <a:prstGeom prst="rect">
            <a:avLst/>
          </a:prstGeom>
          <a:noFill/>
          <a:ln>
            <a:noFill/>
          </a:ln>
        </p:spPr>
      </p:sp>
      <p:sp>
        <p:nvSpPr>
          <p:cNvPr id="122" name="Google Shape;122;p4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47"/>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124"/>
        <p:cNvGrpSpPr/>
        <p:nvPr/>
      </p:nvGrpSpPr>
      <p:grpSpPr>
        <a:xfrm>
          <a:off x="0" y="0"/>
          <a:ext cx="0" cy="0"/>
          <a:chOff x="0" y="0"/>
          <a:chExt cx="0" cy="0"/>
        </a:xfrm>
      </p:grpSpPr>
      <p:sp>
        <p:nvSpPr>
          <p:cNvPr id="125" name="Google Shape;125;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7" name="Google Shape;127;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28" name="Google Shape;128;p49"/>
          <p:cNvSpPr>
            <a:spLocks noGrp="1"/>
          </p:cNvSpPr>
          <p:nvPr>
            <p:ph type="pic" idx="2"/>
          </p:nvPr>
        </p:nvSpPr>
        <p:spPr>
          <a:xfrm>
            <a:off x="7372696" y="0"/>
            <a:ext cx="4819304" cy="6858000"/>
          </a:xfrm>
          <a:prstGeom prst="rect">
            <a:avLst/>
          </a:prstGeom>
          <a:noFill/>
          <a:ln>
            <a:noFill/>
          </a:ln>
        </p:spPr>
      </p:sp>
      <p:sp>
        <p:nvSpPr>
          <p:cNvPr id="129" name="Google Shape;129;p49"/>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49"/>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4" name="Google Shape;134;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5" name="Google Shape;135;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6"/>
        <p:cNvGrpSpPr/>
        <p:nvPr/>
      </p:nvGrpSpPr>
      <p:grpSpPr>
        <a:xfrm>
          <a:off x="0" y="0"/>
          <a:ext cx="0" cy="0"/>
          <a:chOff x="0" y="0"/>
          <a:chExt cx="0" cy="0"/>
        </a:xfrm>
      </p:grpSpPr>
      <p:sp>
        <p:nvSpPr>
          <p:cNvPr id="137" name="Google Shape;137;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8" name="Google Shape;138;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9" name="Google Shape;139;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2"/>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2"/>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9" name="Google Shape;29;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140"/>
        <p:cNvGrpSpPr/>
        <p:nvPr/>
      </p:nvGrpSpPr>
      <p:grpSpPr>
        <a:xfrm>
          <a:off x="0" y="0"/>
          <a:ext cx="0" cy="0"/>
          <a:chOff x="0" y="0"/>
          <a:chExt cx="0" cy="0"/>
        </a:xfrm>
      </p:grpSpPr>
      <p:sp>
        <p:nvSpPr>
          <p:cNvPr id="141" name="Google Shape;141;p5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42" name="Google Shape;142;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44" name="Google Shape;144;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45" name="Google Shape;145;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46"/>
        <p:cNvGrpSpPr/>
        <p:nvPr/>
      </p:nvGrpSpPr>
      <p:grpSpPr>
        <a:xfrm>
          <a:off x="0" y="0"/>
          <a:ext cx="0" cy="0"/>
          <a:chOff x="0" y="0"/>
          <a:chExt cx="0" cy="0"/>
        </a:xfrm>
      </p:grpSpPr>
      <p:sp>
        <p:nvSpPr>
          <p:cNvPr id="147" name="Google Shape;147;p53"/>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48" name="Google Shape;148;p53"/>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5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0" name="Google Shape;150;p5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51" name="Google Shape;151;p53"/>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2"/>
        <p:cNvGrpSpPr/>
        <p:nvPr/>
      </p:nvGrpSpPr>
      <p:grpSpPr>
        <a:xfrm>
          <a:off x="0" y="0"/>
          <a:ext cx="0" cy="0"/>
          <a:chOff x="0" y="0"/>
          <a:chExt cx="0" cy="0"/>
        </a:xfrm>
      </p:grpSpPr>
      <p:sp>
        <p:nvSpPr>
          <p:cNvPr id="153" name="Google Shape;153;p54"/>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54"/>
          <p:cNvSpPr>
            <a:spLocks noGrp="1"/>
          </p:cNvSpPr>
          <p:nvPr>
            <p:ph type="pic" idx="2"/>
          </p:nvPr>
        </p:nvSpPr>
        <p:spPr>
          <a:xfrm>
            <a:off x="5600700" y="992187"/>
            <a:ext cx="6172200" cy="4873625"/>
          </a:xfrm>
          <a:prstGeom prst="rect">
            <a:avLst/>
          </a:prstGeom>
          <a:noFill/>
          <a:ln>
            <a:noFill/>
          </a:ln>
        </p:spPr>
      </p:sp>
      <p:sp>
        <p:nvSpPr>
          <p:cNvPr id="155" name="Google Shape;155;p54"/>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7" name="Google Shape;157;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8" name="Google Shape;158;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9"/>
        <p:cNvGrpSpPr/>
        <p:nvPr/>
      </p:nvGrpSpPr>
      <p:grpSpPr>
        <a:xfrm>
          <a:off x="0" y="0"/>
          <a:ext cx="0" cy="0"/>
          <a:chOff x="0" y="0"/>
          <a:chExt cx="0" cy="0"/>
        </a:xfrm>
      </p:grpSpPr>
      <p:sp>
        <p:nvSpPr>
          <p:cNvPr id="160" name="Google Shape;160;g1132e777682_0_368"/>
          <p:cNvSpPr txBox="1">
            <a:spLocks noGrp="1"/>
          </p:cNvSpPr>
          <p:nvPr>
            <p:ph type="ctrTitle"/>
          </p:nvPr>
        </p:nvSpPr>
        <p:spPr>
          <a:xfrm>
            <a:off x="1524000" y="3429000"/>
            <a:ext cx="9144000" cy="1982400"/>
          </a:xfrm>
          <a:prstGeom prst="rect">
            <a:avLst/>
          </a:prstGeom>
          <a:noFill/>
          <a:ln>
            <a:noFill/>
          </a:ln>
        </p:spPr>
        <p:txBody>
          <a:bodyPr spcFirstLastPara="1" wrap="square" lIns="121900" tIns="60925" rIns="121900" bIns="60925" anchor="b" anchorCtr="0">
            <a:normAutofit/>
          </a:bodyPr>
          <a:lstStyle>
            <a:lvl1pPr lvl="0" algn="ctr" rtl="0">
              <a:lnSpc>
                <a:spcPct val="100000"/>
              </a:lnSpc>
              <a:spcBef>
                <a:spcPts val="0"/>
              </a:spcBef>
              <a:spcAft>
                <a:spcPts val="0"/>
              </a:spcAft>
              <a:buClr>
                <a:schemeClr val="dk1"/>
              </a:buClr>
              <a:buSzPts val="4800"/>
              <a:buFont typeface="Source Sans Pro"/>
              <a:buNone/>
              <a:defRPr sz="4800" b="1" i="0">
                <a:solidFill>
                  <a:schemeClr val="dk1"/>
                </a:solidFill>
                <a:latin typeface="Source Sans Pro"/>
                <a:ea typeface="Source Sans Pro"/>
                <a:cs typeface="Source Sans Pro"/>
                <a:sym typeface="Source Sans Pro"/>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161" name="Google Shape;161;g1132e777682_0_368"/>
          <p:cNvSpPr txBox="1">
            <a:spLocks noGrp="1"/>
          </p:cNvSpPr>
          <p:nvPr>
            <p:ph type="subTitle" idx="1"/>
          </p:nvPr>
        </p:nvSpPr>
        <p:spPr>
          <a:xfrm>
            <a:off x="1524000" y="5411413"/>
            <a:ext cx="9144000" cy="760800"/>
          </a:xfrm>
          <a:prstGeom prst="rect">
            <a:avLst/>
          </a:prstGeom>
          <a:noFill/>
          <a:ln>
            <a:noFill/>
          </a:ln>
        </p:spPr>
        <p:txBody>
          <a:bodyPr spcFirstLastPara="1" wrap="square" lIns="121900" tIns="60925" rIns="121900" bIns="60925" anchor="t" anchorCtr="0">
            <a:normAutofit/>
          </a:bodyPr>
          <a:lstStyle>
            <a:lvl1pPr lvl="0" algn="ctr" rtl="0">
              <a:lnSpc>
                <a:spcPct val="120000"/>
              </a:lnSpc>
              <a:spcBef>
                <a:spcPts val="0"/>
              </a:spcBef>
              <a:spcAft>
                <a:spcPts val="0"/>
              </a:spcAft>
              <a:buClr>
                <a:schemeClr val="lt2"/>
              </a:buClr>
              <a:buSzPts val="1900"/>
              <a:buNone/>
              <a:defRPr sz="1900">
                <a:solidFill>
                  <a:schemeClr val="lt2"/>
                </a:solidFill>
              </a:defRPr>
            </a:lvl1pPr>
            <a:lvl2pPr lvl="1" algn="ctr" rtl="0">
              <a:lnSpc>
                <a:spcPct val="120000"/>
              </a:lnSpc>
              <a:spcBef>
                <a:spcPts val="0"/>
              </a:spcBef>
              <a:spcAft>
                <a:spcPts val="0"/>
              </a:spcAft>
              <a:buClr>
                <a:schemeClr val="dk2"/>
              </a:buClr>
              <a:buSzPts val="2000"/>
              <a:buNone/>
              <a:defRPr sz="2000"/>
            </a:lvl2pPr>
            <a:lvl3pPr lvl="2" algn="ctr" rtl="0">
              <a:lnSpc>
                <a:spcPct val="120000"/>
              </a:lnSpc>
              <a:spcBef>
                <a:spcPts val="800"/>
              </a:spcBef>
              <a:spcAft>
                <a:spcPts val="0"/>
              </a:spcAft>
              <a:buClr>
                <a:schemeClr val="dk2"/>
              </a:buClr>
              <a:buSzPts val="1800"/>
              <a:buNone/>
              <a:defRPr sz="1800"/>
            </a:lvl3pPr>
            <a:lvl4pPr lvl="3" algn="ctr" rtl="0">
              <a:lnSpc>
                <a:spcPct val="120000"/>
              </a:lnSpc>
              <a:spcBef>
                <a:spcPts val="800"/>
              </a:spcBef>
              <a:spcAft>
                <a:spcPts val="0"/>
              </a:spcAft>
              <a:buClr>
                <a:schemeClr val="dk2"/>
              </a:buClr>
              <a:buSzPts val="1600"/>
              <a:buNone/>
              <a:defRPr sz="1600"/>
            </a:lvl4pPr>
            <a:lvl5pPr lvl="4" algn="ctr" rtl="0">
              <a:lnSpc>
                <a:spcPct val="120000"/>
              </a:lnSpc>
              <a:spcBef>
                <a:spcPts val="800"/>
              </a:spcBef>
              <a:spcAft>
                <a:spcPts val="0"/>
              </a:spcAft>
              <a:buClr>
                <a:schemeClr val="dk2"/>
              </a:buClr>
              <a:buSzPts val="1600"/>
              <a:buNone/>
              <a:defRPr sz="1600"/>
            </a:lvl5pPr>
            <a:lvl6pPr lvl="5" algn="ctr" rtl="0">
              <a:lnSpc>
                <a:spcPct val="90000"/>
              </a:lnSpc>
              <a:spcBef>
                <a:spcPts val="8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62" name="Google Shape;162;g1132e777682_0_368"/>
          <p:cNvSpPr txBox="1">
            <a:spLocks noGrp="1"/>
          </p:cNvSpPr>
          <p:nvPr>
            <p:ph type="ftr" idx="11"/>
          </p:nvPr>
        </p:nvSpPr>
        <p:spPr>
          <a:xfrm>
            <a:off x="4038600" y="6356351"/>
            <a:ext cx="4114800" cy="365100"/>
          </a:xfrm>
          <a:prstGeom prst="rect">
            <a:avLst/>
          </a:prstGeom>
          <a:noFill/>
          <a:ln>
            <a:noFill/>
          </a:ln>
        </p:spPr>
        <p:txBody>
          <a:bodyPr spcFirstLastPara="1" wrap="square" lIns="121900" tIns="60925" rIns="121900" bIns="60925" anchor="ctr" anchorCtr="0">
            <a:noAutofit/>
          </a:bodyPr>
          <a:lstStyle>
            <a:lvl1pPr lvl="0" algn="ctr"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163"/>
        <p:cNvGrpSpPr/>
        <p:nvPr/>
      </p:nvGrpSpPr>
      <p:grpSpPr>
        <a:xfrm>
          <a:off x="0" y="0"/>
          <a:ext cx="0" cy="0"/>
          <a:chOff x="0" y="0"/>
          <a:chExt cx="0" cy="0"/>
        </a:xfrm>
      </p:grpSpPr>
      <p:sp>
        <p:nvSpPr>
          <p:cNvPr id="164" name="Google Shape;164;g1132e777682_0_372"/>
          <p:cNvSpPr txBox="1">
            <a:spLocks noGrp="1"/>
          </p:cNvSpPr>
          <p:nvPr>
            <p:ph type="title"/>
          </p:nvPr>
        </p:nvSpPr>
        <p:spPr>
          <a:xfrm>
            <a:off x="609600" y="685800"/>
            <a:ext cx="10972800" cy="839700"/>
          </a:xfrm>
          <a:prstGeom prst="rect">
            <a:avLst/>
          </a:prstGeom>
          <a:noFill/>
          <a:ln>
            <a:noFill/>
          </a:ln>
        </p:spPr>
        <p:txBody>
          <a:bodyPr spcFirstLastPara="1" wrap="square" lIns="121900" tIns="60925" rIns="121900" bIns="60925" anchor="t" anchorCtr="0">
            <a:normAutofit/>
          </a:bodyPr>
          <a:lstStyle>
            <a:lvl1pPr lvl="0" algn="l" rtl="0">
              <a:lnSpc>
                <a:spcPct val="100000"/>
              </a:lnSpc>
              <a:spcBef>
                <a:spcPts val="0"/>
              </a:spcBef>
              <a:spcAft>
                <a:spcPts val="0"/>
              </a:spcAft>
              <a:buClr>
                <a:schemeClr val="accent1"/>
              </a:buClr>
              <a:buSzPts val="4000"/>
              <a:buFont typeface="Source Sans Pro"/>
              <a:buNone/>
              <a:defRPr sz="4000"/>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165" name="Google Shape;165;g1132e777682_0_372"/>
          <p:cNvSpPr txBox="1">
            <a:spLocks noGrp="1"/>
          </p:cNvSpPr>
          <p:nvPr>
            <p:ph type="body" idx="1"/>
          </p:nvPr>
        </p:nvSpPr>
        <p:spPr>
          <a:xfrm>
            <a:off x="609600" y="1701801"/>
            <a:ext cx="10972800" cy="4470300"/>
          </a:xfrm>
          <a:prstGeom prst="rect">
            <a:avLst/>
          </a:prstGeom>
          <a:noFill/>
          <a:ln>
            <a:noFill/>
          </a:ln>
        </p:spPr>
        <p:txBody>
          <a:bodyPr spcFirstLastPara="1" wrap="square" lIns="121900" tIns="60925" rIns="121900" bIns="60925" anchor="t" anchorCtr="0">
            <a:normAutofit/>
          </a:bodyPr>
          <a:lstStyle>
            <a:lvl1pPr marL="457200" lvl="0" indent="-431800" algn="l" rtl="0">
              <a:lnSpc>
                <a:spcPct val="120000"/>
              </a:lnSpc>
              <a:spcBef>
                <a:spcPts val="0"/>
              </a:spcBef>
              <a:spcAft>
                <a:spcPts val="0"/>
              </a:spcAft>
              <a:buClr>
                <a:schemeClr val="dk2"/>
              </a:buClr>
              <a:buSzPts val="3200"/>
              <a:buChar char="•"/>
              <a:defRPr sz="3200"/>
            </a:lvl1pPr>
            <a:lvl2pPr marL="914400" lvl="1" indent="-400050" algn="l" rtl="0">
              <a:lnSpc>
                <a:spcPct val="120000"/>
              </a:lnSpc>
              <a:spcBef>
                <a:spcPts val="800"/>
              </a:spcBef>
              <a:spcAft>
                <a:spcPts val="0"/>
              </a:spcAft>
              <a:buClr>
                <a:schemeClr val="dk2"/>
              </a:buClr>
              <a:buSzPts val="2700"/>
              <a:buChar char="•"/>
              <a:defRPr sz="2700"/>
            </a:lvl2pPr>
            <a:lvl3pPr marL="1371600" lvl="2" indent="-381000" algn="l" rtl="0">
              <a:lnSpc>
                <a:spcPct val="120000"/>
              </a:lnSpc>
              <a:spcBef>
                <a:spcPts val="800"/>
              </a:spcBef>
              <a:spcAft>
                <a:spcPts val="0"/>
              </a:spcAft>
              <a:buClr>
                <a:schemeClr val="dk2"/>
              </a:buClr>
              <a:buSzPts val="2400"/>
              <a:buChar char="•"/>
              <a:defRPr sz="2400"/>
            </a:lvl3pPr>
            <a:lvl4pPr marL="1828800" lvl="3" indent="-330200" algn="l" rtl="0">
              <a:lnSpc>
                <a:spcPct val="120000"/>
              </a:lnSpc>
              <a:spcBef>
                <a:spcPts val="800"/>
              </a:spcBef>
              <a:spcAft>
                <a:spcPts val="0"/>
              </a:spcAft>
              <a:buClr>
                <a:schemeClr val="dk2"/>
              </a:buClr>
              <a:buSzPts val="1600"/>
              <a:buChar char="•"/>
              <a:defRPr sz="1600"/>
            </a:lvl4pPr>
            <a:lvl5pPr marL="2286000" lvl="4" indent="-330200" algn="l" rtl="0">
              <a:lnSpc>
                <a:spcPct val="120000"/>
              </a:lnSpc>
              <a:spcBef>
                <a:spcPts val="800"/>
              </a:spcBef>
              <a:spcAft>
                <a:spcPts val="0"/>
              </a:spcAft>
              <a:buClr>
                <a:schemeClr val="dk2"/>
              </a:buClr>
              <a:buSzPts val="1600"/>
              <a:buChar char="•"/>
              <a:defRPr sz="1600"/>
            </a:lvl5pPr>
            <a:lvl6pPr marL="2743200" lvl="5" indent="-381000" algn="l" rtl="0">
              <a:lnSpc>
                <a:spcPct val="90000"/>
              </a:lnSpc>
              <a:spcBef>
                <a:spcPts val="800"/>
              </a:spcBef>
              <a:spcAft>
                <a:spcPts val="0"/>
              </a:spcAft>
              <a:buClr>
                <a:schemeClr val="dk1"/>
              </a:buClr>
              <a:buSzPts val="2400"/>
              <a:buChar char="•"/>
              <a:defRPr/>
            </a:lvl6pPr>
            <a:lvl7pPr marL="3200400" lvl="6" indent="-381000" algn="l" rtl="0">
              <a:lnSpc>
                <a:spcPct val="90000"/>
              </a:lnSpc>
              <a:spcBef>
                <a:spcPts val="500"/>
              </a:spcBef>
              <a:spcAft>
                <a:spcPts val="0"/>
              </a:spcAft>
              <a:buClr>
                <a:schemeClr val="dk1"/>
              </a:buClr>
              <a:buSzPts val="2400"/>
              <a:buChar char="•"/>
              <a:defRPr/>
            </a:lvl7pPr>
            <a:lvl8pPr marL="3657600" lvl="7" indent="-381000" algn="l" rtl="0">
              <a:lnSpc>
                <a:spcPct val="90000"/>
              </a:lnSpc>
              <a:spcBef>
                <a:spcPts val="500"/>
              </a:spcBef>
              <a:spcAft>
                <a:spcPts val="0"/>
              </a:spcAft>
              <a:buClr>
                <a:schemeClr val="dk1"/>
              </a:buClr>
              <a:buSzPts val="2400"/>
              <a:buChar char="•"/>
              <a:defRPr/>
            </a:lvl8pPr>
            <a:lvl9pPr marL="4114800" lvl="8" indent="-381000" algn="l" rtl="0">
              <a:lnSpc>
                <a:spcPct val="90000"/>
              </a:lnSpc>
              <a:spcBef>
                <a:spcPts val="500"/>
              </a:spcBef>
              <a:spcAft>
                <a:spcPts val="0"/>
              </a:spcAft>
              <a:buClr>
                <a:schemeClr val="dk1"/>
              </a:buClr>
              <a:buSzPts val="2400"/>
              <a:buChar char="•"/>
              <a:defRPr/>
            </a:lvl9pPr>
          </a:lstStyle>
          <a:p>
            <a:endParaRPr/>
          </a:p>
        </p:txBody>
      </p:sp>
      <p:sp>
        <p:nvSpPr>
          <p:cNvPr id="166" name="Google Shape;166;g1132e777682_0_372"/>
          <p:cNvSpPr txBox="1">
            <a:spLocks noGrp="1"/>
          </p:cNvSpPr>
          <p:nvPr>
            <p:ph type="dt" idx="10"/>
          </p:nvPr>
        </p:nvSpPr>
        <p:spPr>
          <a:xfrm>
            <a:off x="609600" y="6356351"/>
            <a:ext cx="2743200" cy="365100"/>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dirty="0"/>
          </a:p>
        </p:txBody>
      </p:sp>
      <p:sp>
        <p:nvSpPr>
          <p:cNvPr id="167" name="Google Shape;167;g1132e777682_0_372"/>
          <p:cNvSpPr txBox="1">
            <a:spLocks noGrp="1"/>
          </p:cNvSpPr>
          <p:nvPr>
            <p:ph type="ftr" idx="11"/>
          </p:nvPr>
        </p:nvSpPr>
        <p:spPr>
          <a:xfrm>
            <a:off x="4038600" y="6356351"/>
            <a:ext cx="4114800" cy="365100"/>
          </a:xfrm>
          <a:prstGeom prst="rect">
            <a:avLst/>
          </a:prstGeom>
          <a:noFill/>
          <a:ln>
            <a:noFill/>
          </a:ln>
        </p:spPr>
        <p:txBody>
          <a:bodyPr spcFirstLastPara="1" wrap="square" lIns="121900" tIns="60925" rIns="121900" bIns="60925" anchor="ctr" anchorCtr="0">
            <a:noAutofit/>
          </a:bodyPr>
          <a:lstStyle>
            <a:lvl1pPr lvl="0" algn="ctr" rtl="0">
              <a:lnSpc>
                <a:spcPct val="100000"/>
              </a:lnSpc>
              <a:spcBef>
                <a:spcPts val="0"/>
              </a:spcBef>
              <a:spcAft>
                <a:spcPts val="0"/>
              </a:spcAft>
              <a:buSzPts val="1900"/>
              <a:buNon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dirty="0"/>
          </a:p>
        </p:txBody>
      </p:sp>
      <p:sp>
        <p:nvSpPr>
          <p:cNvPr id="168" name="Google Shape;168;g1132e777682_0_372"/>
          <p:cNvSpPr txBox="1">
            <a:spLocks noGrp="1"/>
          </p:cNvSpPr>
          <p:nvPr>
            <p:ph type="sldNum" idx="12"/>
          </p:nvPr>
        </p:nvSpPr>
        <p:spPr>
          <a:xfrm>
            <a:off x="10668000" y="6356351"/>
            <a:ext cx="9144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2"/>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2"/>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2"/>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2"/>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2"/>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2"/>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2"/>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2"/>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169" name="Google Shape;169;g1132e777682_0_372"/>
          <p:cNvSpPr txBox="1">
            <a:spLocks noGrp="1"/>
          </p:cNvSpPr>
          <p:nvPr>
            <p:ph type="body" idx="2"/>
          </p:nvPr>
        </p:nvSpPr>
        <p:spPr>
          <a:xfrm>
            <a:off x="609600" y="330200"/>
            <a:ext cx="10972800" cy="355500"/>
          </a:xfrm>
          <a:prstGeom prst="rect">
            <a:avLst/>
          </a:prstGeom>
          <a:noFill/>
          <a:ln>
            <a:noFill/>
          </a:ln>
        </p:spPr>
        <p:txBody>
          <a:bodyPr spcFirstLastPara="1" wrap="square" lIns="121900" tIns="60925" rIns="121900" bIns="60925" anchor="t" anchorCtr="0">
            <a:noAutofit/>
          </a:bodyPr>
          <a:lstStyle>
            <a:lvl1pPr marL="457200" lvl="0" indent="-228600" algn="l" rtl="0">
              <a:lnSpc>
                <a:spcPct val="120000"/>
              </a:lnSpc>
              <a:spcBef>
                <a:spcPts val="0"/>
              </a:spcBef>
              <a:spcAft>
                <a:spcPts val="0"/>
              </a:spcAft>
              <a:buClr>
                <a:schemeClr val="lt2"/>
              </a:buClr>
              <a:buSzPts val="1600"/>
              <a:buNone/>
              <a:defRPr sz="1600" b="1" cap="none">
                <a:solidFill>
                  <a:schemeClr val="lt2"/>
                </a:solidFill>
              </a:defRPr>
            </a:lvl1pPr>
            <a:lvl2pPr marL="914400" lvl="1" indent="-311150" algn="l" rtl="0">
              <a:lnSpc>
                <a:spcPct val="120000"/>
              </a:lnSpc>
              <a:spcBef>
                <a:spcPts val="800"/>
              </a:spcBef>
              <a:spcAft>
                <a:spcPts val="0"/>
              </a:spcAft>
              <a:buClr>
                <a:schemeClr val="dk2"/>
              </a:buClr>
              <a:buSzPts val="1300"/>
              <a:buChar char="•"/>
              <a:defRPr sz="1300"/>
            </a:lvl2pPr>
            <a:lvl3pPr marL="1371600" lvl="2" indent="-311150" algn="l" rtl="0">
              <a:lnSpc>
                <a:spcPct val="120000"/>
              </a:lnSpc>
              <a:spcBef>
                <a:spcPts val="800"/>
              </a:spcBef>
              <a:spcAft>
                <a:spcPts val="0"/>
              </a:spcAft>
              <a:buClr>
                <a:schemeClr val="dk2"/>
              </a:buClr>
              <a:buSzPts val="1300"/>
              <a:buChar char="•"/>
              <a:defRPr sz="1300"/>
            </a:lvl3pPr>
            <a:lvl4pPr marL="1828800" lvl="3" indent="-311150" algn="l" rtl="0">
              <a:lnSpc>
                <a:spcPct val="120000"/>
              </a:lnSpc>
              <a:spcBef>
                <a:spcPts val="800"/>
              </a:spcBef>
              <a:spcAft>
                <a:spcPts val="0"/>
              </a:spcAft>
              <a:buClr>
                <a:schemeClr val="dk2"/>
              </a:buClr>
              <a:buSzPts val="1300"/>
              <a:buChar char="•"/>
              <a:defRPr sz="1300"/>
            </a:lvl4pPr>
            <a:lvl5pPr marL="2286000" lvl="4" indent="-311150" algn="l" rtl="0">
              <a:lnSpc>
                <a:spcPct val="120000"/>
              </a:lnSpc>
              <a:spcBef>
                <a:spcPts val="800"/>
              </a:spcBef>
              <a:spcAft>
                <a:spcPts val="0"/>
              </a:spcAft>
              <a:buClr>
                <a:schemeClr val="dk2"/>
              </a:buClr>
              <a:buSzPts val="1300"/>
              <a:buChar char="•"/>
              <a:defRPr sz="1300"/>
            </a:lvl5pPr>
            <a:lvl6pPr marL="2743200" lvl="5" indent="-381000" algn="l" rtl="0">
              <a:lnSpc>
                <a:spcPct val="90000"/>
              </a:lnSpc>
              <a:spcBef>
                <a:spcPts val="800"/>
              </a:spcBef>
              <a:spcAft>
                <a:spcPts val="0"/>
              </a:spcAft>
              <a:buClr>
                <a:schemeClr val="dk1"/>
              </a:buClr>
              <a:buSzPts val="2400"/>
              <a:buChar char="•"/>
              <a:defRPr/>
            </a:lvl6pPr>
            <a:lvl7pPr marL="3200400" lvl="6" indent="-381000" algn="l" rtl="0">
              <a:lnSpc>
                <a:spcPct val="90000"/>
              </a:lnSpc>
              <a:spcBef>
                <a:spcPts val="500"/>
              </a:spcBef>
              <a:spcAft>
                <a:spcPts val="0"/>
              </a:spcAft>
              <a:buClr>
                <a:schemeClr val="dk1"/>
              </a:buClr>
              <a:buSzPts val="2400"/>
              <a:buChar char="•"/>
              <a:defRPr/>
            </a:lvl7pPr>
            <a:lvl8pPr marL="3657600" lvl="7" indent="-381000" algn="l" rtl="0">
              <a:lnSpc>
                <a:spcPct val="90000"/>
              </a:lnSpc>
              <a:spcBef>
                <a:spcPts val="500"/>
              </a:spcBef>
              <a:spcAft>
                <a:spcPts val="0"/>
              </a:spcAft>
              <a:buClr>
                <a:schemeClr val="dk1"/>
              </a:buClr>
              <a:buSzPts val="2400"/>
              <a:buChar char="•"/>
              <a:defRPr/>
            </a:lvl8pPr>
            <a:lvl9pPr marL="4114800" lvl="8" indent="-381000" algn="l" rtl="0">
              <a:lnSpc>
                <a:spcPct val="90000"/>
              </a:lnSpc>
              <a:spcBef>
                <a:spcPts val="500"/>
              </a:spcBef>
              <a:spcAft>
                <a:spcPts val="0"/>
              </a:spcAft>
              <a:buClr>
                <a:schemeClr val="dk1"/>
              </a:buClr>
              <a:buSzPts val="2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6"/>
        <p:cNvGrpSpPr/>
        <p:nvPr/>
      </p:nvGrpSpPr>
      <p:grpSpPr>
        <a:xfrm>
          <a:off x="0" y="0"/>
          <a:ext cx="0" cy="0"/>
          <a:chOff x="0" y="0"/>
          <a:chExt cx="0" cy="0"/>
        </a:xfrm>
      </p:grpSpPr>
      <p:sp>
        <p:nvSpPr>
          <p:cNvPr id="177" name="Google Shape;177;p34"/>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4"/>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0" name="Google Shape;180;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1"/>
        <p:cNvGrpSpPr/>
        <p:nvPr/>
      </p:nvGrpSpPr>
      <p:grpSpPr>
        <a:xfrm>
          <a:off x="0" y="0"/>
          <a:ext cx="0" cy="0"/>
          <a:chOff x="0" y="0"/>
          <a:chExt cx="0" cy="0"/>
        </a:xfrm>
      </p:grpSpPr>
      <p:sp>
        <p:nvSpPr>
          <p:cNvPr id="182" name="Google Shape;182;p66"/>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66"/>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66"/>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5" name="Google Shape;185;p66"/>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6" name="Google Shape;186;p66"/>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87" name="Google Shape;187;p66"/>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188"/>
        <p:cNvGrpSpPr/>
        <p:nvPr/>
      </p:nvGrpSpPr>
      <p:grpSpPr>
        <a:xfrm>
          <a:off x="0" y="0"/>
          <a:ext cx="0" cy="0"/>
          <a:chOff x="0" y="0"/>
          <a:chExt cx="0" cy="0"/>
        </a:xfrm>
      </p:grpSpPr>
      <p:sp>
        <p:nvSpPr>
          <p:cNvPr id="189" name="Google Shape;189;p55"/>
          <p:cNvSpPr/>
          <p:nvPr/>
        </p:nvSpPr>
        <p:spPr>
          <a:xfrm>
            <a:off x="0" y="1"/>
            <a:ext cx="12192000" cy="57356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90" name="Google Shape;190;p55"/>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1" name="Google Shape;191;p55"/>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192" name="Google Shape;192;p55"/>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193" name="Google Shape;193;p55"/>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55"/>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5" name="Google Shape;195;p55"/>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96"/>
        <p:cNvGrpSpPr/>
        <p:nvPr/>
      </p:nvGrpSpPr>
      <p:grpSpPr>
        <a:xfrm>
          <a:off x="0" y="0"/>
          <a:ext cx="0" cy="0"/>
          <a:chOff x="0" y="0"/>
          <a:chExt cx="0" cy="0"/>
        </a:xfrm>
      </p:grpSpPr>
      <p:sp>
        <p:nvSpPr>
          <p:cNvPr id="197" name="Google Shape;197;p56"/>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98" name="Google Shape;198;p56"/>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99" name="Google Shape;199;p56"/>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56"/>
          <p:cNvSpPr txBox="1">
            <a:spLocks noGrp="1"/>
          </p:cNvSpPr>
          <p:nvPr>
            <p:ph type="subTitle" idx="1"/>
          </p:nvPr>
        </p:nvSpPr>
        <p:spPr>
          <a:xfrm>
            <a:off x="341868" y="4175299"/>
            <a:ext cx="50048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1" name="Google Shape;201;p56"/>
          <p:cNvSpPr txBox="1">
            <a:spLocks noGrp="1"/>
          </p:cNvSpPr>
          <p:nvPr>
            <p:ph type="dt" idx="10"/>
          </p:nvPr>
        </p:nvSpPr>
        <p:spPr>
          <a:xfrm>
            <a:off x="341868" y="4550398"/>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02" name="Google Shape;202;p56"/>
          <p:cNvSpPr txBox="1">
            <a:spLocks noGrp="1"/>
          </p:cNvSpPr>
          <p:nvPr>
            <p:ph type="body" idx="2"/>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3" name="Google Shape;203;p56"/>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204" name="Google Shape;204;p56"/>
          <p:cNvGrpSpPr/>
          <p:nvPr/>
        </p:nvGrpSpPr>
        <p:grpSpPr>
          <a:xfrm>
            <a:off x="432486" y="6116925"/>
            <a:ext cx="1873603" cy="415350"/>
            <a:chOff x="432486" y="6131005"/>
            <a:chExt cx="1873603" cy="415350"/>
          </a:xfrm>
        </p:grpSpPr>
        <p:pic>
          <p:nvPicPr>
            <p:cNvPr id="205" name="Google Shape;205;p56"/>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206" name="Google Shape;206;p56"/>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207"/>
        <p:cNvGrpSpPr/>
        <p:nvPr/>
      </p:nvGrpSpPr>
      <p:grpSpPr>
        <a:xfrm>
          <a:off x="0" y="0"/>
          <a:ext cx="0" cy="0"/>
          <a:chOff x="0" y="0"/>
          <a:chExt cx="0" cy="0"/>
        </a:xfrm>
      </p:grpSpPr>
      <p:pic>
        <p:nvPicPr>
          <p:cNvPr id="208" name="Google Shape;208;p57"/>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209" name="Google Shape;209;p57"/>
          <p:cNvSpPr/>
          <p:nvPr/>
        </p:nvSpPr>
        <p:spPr>
          <a:xfrm>
            <a:off x="0" y="0"/>
            <a:ext cx="12192000" cy="6858000"/>
          </a:xfrm>
          <a:prstGeom prst="rect">
            <a:avLst/>
          </a:prstGeom>
          <a:solidFill>
            <a:schemeClr val="accent1">
              <a:alpha val="85098"/>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10" name="Google Shape;210;p57"/>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57"/>
          <p:cNvSpPr txBox="1">
            <a:spLocks noGrp="1"/>
          </p:cNvSpPr>
          <p:nvPr>
            <p:ph type="subTitle" idx="1"/>
          </p:nvPr>
        </p:nvSpPr>
        <p:spPr>
          <a:xfrm>
            <a:off x="341868" y="4529342"/>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2" name="Google Shape;212;p57"/>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3" name="Google Shape;213;p57"/>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4" name="Google Shape;214;p57"/>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5" name="Google Shape;215;p57"/>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16" name="Google Shape;216;p57"/>
          <p:cNvPicPr preferRelativeResize="0"/>
          <p:nvPr/>
        </p:nvPicPr>
        <p:blipFill rotWithShape="1">
          <a:blip r:embed="rId5">
            <a:alphaModFix/>
          </a:blip>
          <a:srcRect/>
          <a:stretch/>
        </p:blipFill>
        <p:spPr>
          <a:xfrm>
            <a:off x="424248" y="5988105"/>
            <a:ext cx="2604948" cy="580008"/>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0"/>
        <p:cNvGrpSpPr/>
        <p:nvPr/>
      </p:nvGrpSpPr>
      <p:grpSpPr>
        <a:xfrm>
          <a:off x="0" y="0"/>
          <a:ext cx="0" cy="0"/>
          <a:chOff x="0" y="0"/>
          <a:chExt cx="0" cy="0"/>
        </a:xfrm>
      </p:grpSpPr>
      <p:sp>
        <p:nvSpPr>
          <p:cNvPr id="31" name="Google Shape;31;p35"/>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5"/>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4" name="Google Shape;34;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217"/>
        <p:cNvGrpSpPr/>
        <p:nvPr/>
      </p:nvGrpSpPr>
      <p:grpSpPr>
        <a:xfrm>
          <a:off x="0" y="0"/>
          <a:ext cx="0" cy="0"/>
          <a:chOff x="0" y="0"/>
          <a:chExt cx="0" cy="0"/>
        </a:xfrm>
      </p:grpSpPr>
      <p:pic>
        <p:nvPicPr>
          <p:cNvPr id="218" name="Google Shape;218;p58"/>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219" name="Google Shape;219;p58"/>
          <p:cNvSpPr/>
          <p:nvPr/>
        </p:nvSpPr>
        <p:spPr>
          <a:xfrm>
            <a:off x="0" y="0"/>
            <a:ext cx="12192000" cy="6858000"/>
          </a:xfrm>
          <a:prstGeom prst="rect">
            <a:avLst/>
          </a:prstGeom>
          <a:solidFill>
            <a:srgbClr val="A9D4FE">
              <a:alpha val="7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20" name="Google Shape;220;p58"/>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8"/>
          <p:cNvSpPr txBox="1">
            <a:spLocks noGrp="1"/>
          </p:cNvSpPr>
          <p:nvPr>
            <p:ph type="subTitle" idx="1"/>
          </p:nvPr>
        </p:nvSpPr>
        <p:spPr>
          <a:xfrm>
            <a:off x="341868" y="4529342"/>
            <a:ext cx="50683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2" name="Google Shape;222;p58"/>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3" name="Google Shape;223;p58"/>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4" name="Google Shape;224;p58"/>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225" name="Google Shape;225;p58"/>
          <p:cNvPicPr preferRelativeResize="0"/>
          <p:nvPr/>
        </p:nvPicPr>
        <p:blipFill rotWithShape="1">
          <a:blip r:embed="rId4">
            <a:alphaModFix/>
          </a:blip>
          <a:srcRect/>
          <a:stretch/>
        </p:blipFill>
        <p:spPr>
          <a:xfrm>
            <a:off x="10313774" y="6051214"/>
            <a:ext cx="1623008" cy="486903"/>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26"/>
        <p:cNvGrpSpPr/>
        <p:nvPr/>
      </p:nvGrpSpPr>
      <p:grpSpPr>
        <a:xfrm>
          <a:off x="0" y="0"/>
          <a:ext cx="0" cy="0"/>
          <a:chOff x="0" y="0"/>
          <a:chExt cx="0" cy="0"/>
        </a:xfrm>
      </p:grpSpPr>
      <p:grpSp>
        <p:nvGrpSpPr>
          <p:cNvPr id="227" name="Google Shape;227;p59"/>
          <p:cNvGrpSpPr/>
          <p:nvPr/>
        </p:nvGrpSpPr>
        <p:grpSpPr>
          <a:xfrm>
            <a:off x="0" y="0"/>
            <a:ext cx="12192001" cy="6858000"/>
            <a:chOff x="0" y="0"/>
            <a:chExt cx="12192001" cy="6858000"/>
          </a:xfrm>
        </p:grpSpPr>
        <p:pic>
          <p:nvPicPr>
            <p:cNvPr id="228" name="Google Shape;228;p59"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229" name="Google Shape;229;p59"/>
            <p:cNvSpPr/>
            <p:nvPr/>
          </p:nvSpPr>
          <p:spPr>
            <a:xfrm>
              <a:off x="0" y="0"/>
              <a:ext cx="12192000" cy="6858000"/>
            </a:xfrm>
            <a:prstGeom prst="rect">
              <a:avLst/>
            </a:prstGeom>
            <a:solidFill>
              <a:srgbClr val="A9D4FE">
                <a:alpha val="5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pic>
        <p:nvPicPr>
          <p:cNvPr id="230" name="Google Shape;230;p59"/>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231" name="Google Shape;231;p59"/>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59"/>
          <p:cNvSpPr txBox="1">
            <a:spLocks noGrp="1"/>
          </p:cNvSpPr>
          <p:nvPr>
            <p:ph type="subTitle" idx="1"/>
          </p:nvPr>
        </p:nvSpPr>
        <p:spPr>
          <a:xfrm>
            <a:off x="341868" y="4529342"/>
            <a:ext cx="49032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3" name="Google Shape;233;p59"/>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34" name="Google Shape;234;p59"/>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5" name="Google Shape;235;p59"/>
          <p:cNvPicPr preferRelativeResize="0"/>
          <p:nvPr/>
        </p:nvPicPr>
        <p:blipFill rotWithShape="1">
          <a:blip r:embed="rId4">
            <a:alphaModFix/>
          </a:blip>
          <a:srcRect/>
          <a:stretch/>
        </p:blipFill>
        <p:spPr>
          <a:xfrm>
            <a:off x="10313774" y="6051214"/>
            <a:ext cx="1623008" cy="486903"/>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236"/>
        <p:cNvGrpSpPr/>
        <p:nvPr/>
      </p:nvGrpSpPr>
      <p:grpSpPr>
        <a:xfrm>
          <a:off x="0" y="0"/>
          <a:ext cx="0" cy="0"/>
          <a:chOff x="0" y="0"/>
          <a:chExt cx="0" cy="0"/>
        </a:xfrm>
      </p:grpSpPr>
      <p:sp>
        <p:nvSpPr>
          <p:cNvPr id="237" name="Google Shape;237;p60"/>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0"/>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60"/>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0" name="Google Shape;240;p60"/>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241"/>
        <p:cNvGrpSpPr/>
        <p:nvPr/>
      </p:nvGrpSpPr>
      <p:grpSpPr>
        <a:xfrm>
          <a:off x="0" y="0"/>
          <a:ext cx="0" cy="0"/>
          <a:chOff x="0" y="0"/>
          <a:chExt cx="0" cy="0"/>
        </a:xfrm>
      </p:grpSpPr>
      <p:sp>
        <p:nvSpPr>
          <p:cNvPr id="242" name="Google Shape;242;p61"/>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61"/>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6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5" name="Google Shape;245;p6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246"/>
        <p:cNvGrpSpPr/>
        <p:nvPr/>
      </p:nvGrpSpPr>
      <p:grpSpPr>
        <a:xfrm>
          <a:off x="0" y="0"/>
          <a:ext cx="0" cy="0"/>
          <a:chOff x="0" y="0"/>
          <a:chExt cx="0" cy="0"/>
        </a:xfrm>
      </p:grpSpPr>
      <p:sp>
        <p:nvSpPr>
          <p:cNvPr id="247" name="Google Shape;247;p62"/>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62"/>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6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0" name="Google Shape;250;p6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251"/>
        <p:cNvGrpSpPr/>
        <p:nvPr/>
      </p:nvGrpSpPr>
      <p:grpSpPr>
        <a:xfrm>
          <a:off x="0" y="0"/>
          <a:ext cx="0" cy="0"/>
          <a:chOff x="0" y="0"/>
          <a:chExt cx="0" cy="0"/>
        </a:xfrm>
      </p:grpSpPr>
      <p:sp>
        <p:nvSpPr>
          <p:cNvPr id="252" name="Google Shape;252;p6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6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6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E8E8E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5" name="Google Shape;255;p6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1_Title Slide">
  <p:cSld name="11_Title Slide">
    <p:bg>
      <p:bgPr>
        <a:solidFill>
          <a:schemeClr val="accent1"/>
        </a:solidFill>
        <a:effectLst/>
      </p:bgPr>
    </p:bg>
    <p:spTree>
      <p:nvGrpSpPr>
        <p:cNvPr id="1" name="Shape 256"/>
        <p:cNvGrpSpPr/>
        <p:nvPr/>
      </p:nvGrpSpPr>
      <p:grpSpPr>
        <a:xfrm>
          <a:off x="0" y="0"/>
          <a:ext cx="0" cy="0"/>
          <a:chOff x="0" y="0"/>
          <a:chExt cx="0" cy="0"/>
        </a:xfrm>
      </p:grpSpPr>
      <p:sp>
        <p:nvSpPr>
          <p:cNvPr id="257" name="Google Shape;257;p64"/>
          <p:cNvSpPr txBox="1">
            <a:spLocks noGrp="1"/>
          </p:cNvSpPr>
          <p:nvPr>
            <p:ph type="ctrTitle"/>
          </p:nvPr>
        </p:nvSpPr>
        <p:spPr>
          <a:xfrm>
            <a:off x="2465171" y="261271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64"/>
          <p:cNvSpPr txBox="1">
            <a:spLocks noGrp="1"/>
          </p:cNvSpPr>
          <p:nvPr>
            <p:ph type="body" idx="1"/>
          </p:nvPr>
        </p:nvSpPr>
        <p:spPr>
          <a:xfrm>
            <a:off x="3972696"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6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0" name="Google Shape;260;p6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261"/>
        <p:cNvGrpSpPr/>
        <p:nvPr/>
      </p:nvGrpSpPr>
      <p:grpSpPr>
        <a:xfrm>
          <a:off x="0" y="0"/>
          <a:ext cx="0" cy="0"/>
          <a:chOff x="0" y="0"/>
          <a:chExt cx="0" cy="0"/>
        </a:xfrm>
      </p:grpSpPr>
      <p:sp>
        <p:nvSpPr>
          <p:cNvPr id="262" name="Google Shape;262;p65"/>
          <p:cNvSpPr txBox="1">
            <a:spLocks noGrp="1"/>
          </p:cNvSpPr>
          <p:nvPr>
            <p:ph type="ctrTitle"/>
          </p:nvPr>
        </p:nvSpPr>
        <p:spPr>
          <a:xfrm>
            <a:off x="2465171" y="261271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65"/>
          <p:cNvSpPr txBox="1">
            <a:spLocks noGrp="1"/>
          </p:cNvSpPr>
          <p:nvPr>
            <p:ph type="body" idx="1"/>
          </p:nvPr>
        </p:nvSpPr>
        <p:spPr>
          <a:xfrm>
            <a:off x="3972696"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6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5" name="Google Shape;265;p6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6"/>
        <p:cNvGrpSpPr/>
        <p:nvPr/>
      </p:nvGrpSpPr>
      <p:grpSpPr>
        <a:xfrm>
          <a:off x="0" y="0"/>
          <a:ext cx="0" cy="0"/>
          <a:chOff x="0" y="0"/>
          <a:chExt cx="0" cy="0"/>
        </a:xfrm>
      </p:grpSpPr>
      <p:sp>
        <p:nvSpPr>
          <p:cNvPr id="267" name="Google Shape;267;p6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6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6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70" name="Google Shape;270;p6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71" name="Google Shape;271;p6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272"/>
        <p:cNvGrpSpPr/>
        <p:nvPr/>
      </p:nvGrpSpPr>
      <p:grpSpPr>
        <a:xfrm>
          <a:off x="0" y="0"/>
          <a:ext cx="0" cy="0"/>
          <a:chOff x="0" y="0"/>
          <a:chExt cx="0" cy="0"/>
        </a:xfrm>
      </p:grpSpPr>
      <p:sp>
        <p:nvSpPr>
          <p:cNvPr id="273" name="Google Shape;273;p6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6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75" name="Google Shape;275;p6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76" name="Google Shape;276;p68"/>
          <p:cNvSpPr>
            <a:spLocks noGrp="1"/>
          </p:cNvSpPr>
          <p:nvPr>
            <p:ph type="pic" idx="2"/>
          </p:nvPr>
        </p:nvSpPr>
        <p:spPr>
          <a:xfrm>
            <a:off x="6096000" y="0"/>
            <a:ext cx="6096000" cy="6858000"/>
          </a:xfrm>
          <a:prstGeom prst="rect">
            <a:avLst/>
          </a:prstGeom>
          <a:noFill/>
          <a:ln>
            <a:noFill/>
          </a:ln>
        </p:spPr>
      </p:sp>
      <p:sp>
        <p:nvSpPr>
          <p:cNvPr id="277" name="Google Shape;277;p6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6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35"/>
        <p:cNvGrpSpPr/>
        <p:nvPr/>
      </p:nvGrpSpPr>
      <p:grpSpPr>
        <a:xfrm>
          <a:off x="0" y="0"/>
          <a:ext cx="0" cy="0"/>
          <a:chOff x="0" y="0"/>
          <a:chExt cx="0" cy="0"/>
        </a:xfrm>
      </p:grpSpPr>
      <p:sp>
        <p:nvSpPr>
          <p:cNvPr id="36" name="Google Shape;36;p48"/>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8"/>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9" name="Google Shape;39;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40" name="Google Shape;40;p48"/>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79"/>
        <p:cNvGrpSpPr/>
        <p:nvPr/>
      </p:nvGrpSpPr>
      <p:grpSpPr>
        <a:xfrm>
          <a:off x="0" y="0"/>
          <a:ext cx="0" cy="0"/>
          <a:chOff x="0" y="0"/>
          <a:chExt cx="0" cy="0"/>
        </a:xfrm>
      </p:grpSpPr>
      <p:sp>
        <p:nvSpPr>
          <p:cNvPr id="280" name="Google Shape;280;p6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6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6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83" name="Google Shape;283;p6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84" name="Google Shape;284;p6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285"/>
        <p:cNvGrpSpPr/>
        <p:nvPr/>
      </p:nvGrpSpPr>
      <p:grpSpPr>
        <a:xfrm>
          <a:off x="0" y="0"/>
          <a:ext cx="0" cy="0"/>
          <a:chOff x="0" y="0"/>
          <a:chExt cx="0" cy="0"/>
        </a:xfrm>
      </p:grpSpPr>
      <p:sp>
        <p:nvSpPr>
          <p:cNvPr id="286" name="Google Shape;286;p70"/>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7" name="Google Shape;287;p70"/>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88" name="Google Shape;288;p70"/>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89" name="Google Shape;289;p70"/>
          <p:cNvSpPr>
            <a:spLocks noGrp="1"/>
          </p:cNvSpPr>
          <p:nvPr>
            <p:ph type="pic" idx="2"/>
          </p:nvPr>
        </p:nvSpPr>
        <p:spPr>
          <a:xfrm>
            <a:off x="7372696" y="0"/>
            <a:ext cx="4819304" cy="6858000"/>
          </a:xfrm>
          <a:prstGeom prst="rect">
            <a:avLst/>
          </a:prstGeom>
          <a:noFill/>
          <a:ln>
            <a:noFill/>
          </a:ln>
        </p:spPr>
      </p:sp>
      <p:sp>
        <p:nvSpPr>
          <p:cNvPr id="290" name="Google Shape;290;p70"/>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p70"/>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71"/>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7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95" name="Google Shape;295;p7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96" name="Google Shape;296;p7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7"/>
        <p:cNvGrpSpPr/>
        <p:nvPr/>
      </p:nvGrpSpPr>
      <p:grpSpPr>
        <a:xfrm>
          <a:off x="0" y="0"/>
          <a:ext cx="0" cy="0"/>
          <a:chOff x="0" y="0"/>
          <a:chExt cx="0" cy="0"/>
        </a:xfrm>
      </p:grpSpPr>
      <p:sp>
        <p:nvSpPr>
          <p:cNvPr id="298" name="Google Shape;298;p72"/>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99" name="Google Shape;299;p72"/>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0" name="Google Shape;300;p72"/>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1"/>
        <p:cNvGrpSpPr/>
        <p:nvPr/>
      </p:nvGrpSpPr>
      <p:grpSpPr>
        <a:xfrm>
          <a:off x="0" y="0"/>
          <a:ext cx="0" cy="0"/>
          <a:chOff x="0" y="0"/>
          <a:chExt cx="0" cy="0"/>
        </a:xfrm>
      </p:grpSpPr>
      <p:sp>
        <p:nvSpPr>
          <p:cNvPr id="302" name="Google Shape;302;p73"/>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303" name="Google Shape;303;p73"/>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7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05" name="Google Shape;305;p7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306" name="Google Shape;306;p73"/>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307"/>
        <p:cNvGrpSpPr/>
        <p:nvPr/>
      </p:nvGrpSpPr>
      <p:grpSpPr>
        <a:xfrm>
          <a:off x="0" y="0"/>
          <a:ext cx="0" cy="0"/>
          <a:chOff x="0" y="0"/>
          <a:chExt cx="0" cy="0"/>
        </a:xfrm>
      </p:grpSpPr>
      <p:sp>
        <p:nvSpPr>
          <p:cNvPr id="308" name="Google Shape;308;p74"/>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309" name="Google Shape;309;p74"/>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7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1" name="Google Shape;311;p7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312" name="Google Shape;312;p74"/>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13"/>
        <p:cNvGrpSpPr/>
        <p:nvPr/>
      </p:nvGrpSpPr>
      <p:grpSpPr>
        <a:xfrm>
          <a:off x="0" y="0"/>
          <a:ext cx="0" cy="0"/>
          <a:chOff x="0" y="0"/>
          <a:chExt cx="0" cy="0"/>
        </a:xfrm>
      </p:grpSpPr>
      <p:sp>
        <p:nvSpPr>
          <p:cNvPr id="314" name="Google Shape;314;p75"/>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p75"/>
          <p:cNvSpPr>
            <a:spLocks noGrp="1"/>
          </p:cNvSpPr>
          <p:nvPr>
            <p:ph type="pic" idx="2"/>
          </p:nvPr>
        </p:nvSpPr>
        <p:spPr>
          <a:xfrm>
            <a:off x="5600700" y="992187"/>
            <a:ext cx="6172200" cy="4873625"/>
          </a:xfrm>
          <a:prstGeom prst="rect">
            <a:avLst/>
          </a:prstGeom>
          <a:noFill/>
          <a:ln>
            <a:noFill/>
          </a:ln>
        </p:spPr>
      </p:sp>
      <p:sp>
        <p:nvSpPr>
          <p:cNvPr id="316" name="Google Shape;316;p75"/>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7" name="Google Shape;317;p75"/>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8" name="Google Shape;318;p75"/>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9" name="Google Shape;319;p7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41"/>
        <p:cNvGrpSpPr/>
        <p:nvPr/>
      </p:nvGrpSpPr>
      <p:grpSpPr>
        <a:xfrm>
          <a:off x="0" y="0"/>
          <a:ext cx="0" cy="0"/>
          <a:chOff x="0" y="0"/>
          <a:chExt cx="0" cy="0"/>
        </a:xfrm>
      </p:grpSpPr>
      <p:sp>
        <p:nvSpPr>
          <p:cNvPr id="42" name="Google Shape;42;p31"/>
          <p:cNvSpPr/>
          <p:nvPr/>
        </p:nvSpPr>
        <p:spPr>
          <a:xfrm>
            <a:off x="0" y="1"/>
            <a:ext cx="12192000" cy="573563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43" name="Google Shape;43;p31"/>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4" name="Google Shape;44;p31"/>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45" name="Google Shape;45;p31"/>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46" name="Google Shape;46;p31"/>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1"/>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8" name="Google Shape;48;p31"/>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49"/>
        <p:cNvGrpSpPr/>
        <p:nvPr/>
      </p:nvGrpSpPr>
      <p:grpSpPr>
        <a:xfrm>
          <a:off x="0" y="0"/>
          <a:ext cx="0" cy="0"/>
          <a:chOff x="0" y="0"/>
          <a:chExt cx="0" cy="0"/>
        </a:xfrm>
      </p:grpSpPr>
      <p:sp>
        <p:nvSpPr>
          <p:cNvPr id="50" name="Google Shape;50;p36"/>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51" name="Google Shape;51;p36"/>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52" name="Google Shape;52;p36"/>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6"/>
          <p:cNvSpPr txBox="1">
            <a:spLocks noGrp="1"/>
          </p:cNvSpPr>
          <p:nvPr>
            <p:ph type="subTitle" idx="1"/>
          </p:nvPr>
        </p:nvSpPr>
        <p:spPr>
          <a:xfrm>
            <a:off x="341868" y="4175299"/>
            <a:ext cx="50048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 name="Google Shape;54;p36"/>
          <p:cNvSpPr txBox="1">
            <a:spLocks noGrp="1"/>
          </p:cNvSpPr>
          <p:nvPr>
            <p:ph type="dt" idx="10"/>
          </p:nvPr>
        </p:nvSpPr>
        <p:spPr>
          <a:xfrm>
            <a:off x="341868" y="4550398"/>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5" name="Google Shape;55;p36"/>
          <p:cNvSpPr txBox="1">
            <a:spLocks noGrp="1"/>
          </p:cNvSpPr>
          <p:nvPr>
            <p:ph type="body" idx="2"/>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6" name="Google Shape;56;p36"/>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57" name="Google Shape;57;p36"/>
          <p:cNvGrpSpPr/>
          <p:nvPr/>
        </p:nvGrpSpPr>
        <p:grpSpPr>
          <a:xfrm>
            <a:off x="432486" y="6116925"/>
            <a:ext cx="1873603" cy="415350"/>
            <a:chOff x="432486" y="6131005"/>
            <a:chExt cx="1873603" cy="415350"/>
          </a:xfrm>
        </p:grpSpPr>
        <p:pic>
          <p:nvPicPr>
            <p:cNvPr id="58" name="Google Shape;58;p36"/>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59" name="Google Shape;59;p36"/>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60"/>
        <p:cNvGrpSpPr/>
        <p:nvPr/>
      </p:nvGrpSpPr>
      <p:grpSpPr>
        <a:xfrm>
          <a:off x="0" y="0"/>
          <a:ext cx="0" cy="0"/>
          <a:chOff x="0" y="0"/>
          <a:chExt cx="0" cy="0"/>
        </a:xfrm>
      </p:grpSpPr>
      <p:pic>
        <p:nvPicPr>
          <p:cNvPr id="61" name="Google Shape;61;p38"/>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62" name="Google Shape;62;p38"/>
          <p:cNvSpPr/>
          <p:nvPr/>
        </p:nvSpPr>
        <p:spPr>
          <a:xfrm>
            <a:off x="0" y="0"/>
            <a:ext cx="12192000" cy="6858000"/>
          </a:xfrm>
          <a:prstGeom prst="rect">
            <a:avLst/>
          </a:prstGeom>
          <a:solidFill>
            <a:srgbClr val="A9D4FE">
              <a:alpha val="7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63" name="Google Shape;63;p38"/>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8"/>
          <p:cNvSpPr txBox="1">
            <a:spLocks noGrp="1"/>
          </p:cNvSpPr>
          <p:nvPr>
            <p:ph type="subTitle" idx="1"/>
          </p:nvPr>
        </p:nvSpPr>
        <p:spPr>
          <a:xfrm>
            <a:off x="341868" y="4529342"/>
            <a:ext cx="50683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5" name="Google Shape;65;p38"/>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6" name="Google Shape;66;p38"/>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7" name="Google Shape;67;p38"/>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68" name="Google Shape;68;p38"/>
          <p:cNvPicPr preferRelativeResize="0"/>
          <p:nvPr/>
        </p:nvPicPr>
        <p:blipFill rotWithShape="1">
          <a:blip r:embed="rId4">
            <a:alphaModFix/>
          </a:blip>
          <a:srcRect/>
          <a:stretch/>
        </p:blipFill>
        <p:spPr>
          <a:xfrm>
            <a:off x="10313774" y="6051214"/>
            <a:ext cx="1623008" cy="486903"/>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9"/>
        <p:cNvGrpSpPr/>
        <p:nvPr/>
      </p:nvGrpSpPr>
      <p:grpSpPr>
        <a:xfrm>
          <a:off x="0" y="0"/>
          <a:ext cx="0" cy="0"/>
          <a:chOff x="0" y="0"/>
          <a:chExt cx="0" cy="0"/>
        </a:xfrm>
      </p:grpSpPr>
      <p:grpSp>
        <p:nvGrpSpPr>
          <p:cNvPr id="70" name="Google Shape;70;p39"/>
          <p:cNvGrpSpPr/>
          <p:nvPr/>
        </p:nvGrpSpPr>
        <p:grpSpPr>
          <a:xfrm>
            <a:off x="0" y="0"/>
            <a:ext cx="12192001" cy="6858000"/>
            <a:chOff x="0" y="0"/>
            <a:chExt cx="12192001" cy="6858000"/>
          </a:xfrm>
        </p:grpSpPr>
        <p:pic>
          <p:nvPicPr>
            <p:cNvPr id="71" name="Google Shape;71;p39"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72" name="Google Shape;72;p39"/>
            <p:cNvSpPr/>
            <p:nvPr/>
          </p:nvSpPr>
          <p:spPr>
            <a:xfrm>
              <a:off x="0" y="0"/>
              <a:ext cx="12192000" cy="6858000"/>
            </a:xfrm>
            <a:prstGeom prst="rect">
              <a:avLst/>
            </a:prstGeom>
            <a:solidFill>
              <a:srgbClr val="A9D4FE">
                <a:alpha val="5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pic>
        <p:nvPicPr>
          <p:cNvPr id="73" name="Google Shape;73;p39"/>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74" name="Google Shape;74;p39"/>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9"/>
          <p:cNvSpPr txBox="1">
            <a:spLocks noGrp="1"/>
          </p:cNvSpPr>
          <p:nvPr>
            <p:ph type="subTitle" idx="1"/>
          </p:nvPr>
        </p:nvSpPr>
        <p:spPr>
          <a:xfrm>
            <a:off x="341868" y="4529342"/>
            <a:ext cx="49032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6" name="Google Shape;76;p39"/>
          <p:cNvSpPr txBox="1">
            <a:spLocks noGrp="1"/>
          </p:cNvSpPr>
          <p:nvPr>
            <p:ph type="dt" idx="10"/>
          </p:nvPr>
        </p:nvSpPr>
        <p:spPr>
          <a:xfrm>
            <a:off x="341868" y="490444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7" name="Google Shape;77;p39"/>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8" name="Google Shape;78;p39"/>
          <p:cNvPicPr preferRelativeResize="0"/>
          <p:nvPr/>
        </p:nvPicPr>
        <p:blipFill rotWithShape="1">
          <a:blip r:embed="rId4">
            <a:alphaModFix/>
          </a:blip>
          <a:srcRect/>
          <a:stretch/>
        </p:blipFill>
        <p:spPr>
          <a:xfrm>
            <a:off x="10313774" y="6051214"/>
            <a:ext cx="1623008" cy="486903"/>
          </a:xfrm>
          <a:prstGeom prst="rect">
            <a:avLst/>
          </a:prstGeom>
          <a:noFill/>
          <a:ln>
            <a:noFill/>
          </a:ln>
        </p:spPr>
      </p:pic>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79"/>
        <p:cNvGrpSpPr/>
        <p:nvPr/>
      </p:nvGrpSpPr>
      <p:grpSpPr>
        <a:xfrm>
          <a:off x="0" y="0"/>
          <a:ext cx="0" cy="0"/>
          <a:chOff x="0" y="0"/>
          <a:chExt cx="0" cy="0"/>
        </a:xfrm>
      </p:grpSpPr>
      <p:sp>
        <p:nvSpPr>
          <p:cNvPr id="80" name="Google Shape;80;p40"/>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0"/>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0"/>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3" name="Google Shape;83;p40"/>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0"/>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3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3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2" name="Google Shape;172;p33"/>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3" name="Google Shape;173;p3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74" name="Google Shape;174;p3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75" name="Google Shape;175;p3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5968"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department-of-veterans-affairs/va.gov-team/blob/master/products/health-care/1095b-tax-form/product/Stakeholder-Meeting-Notes-Sprint-1.m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app.zenhub.com/workspace/o/department-of-veterans-affairs/va.gov-team/issues/35970" TargetMode="External"/><Relationship Id="rId4" Type="http://schemas.openxmlformats.org/officeDocument/2006/relationships/hyperlink" Target="https://github.com/department-of-veterans-affairs/va.gov-team/blob/master/products/health-care/1095b-tax-form/product/1095B-Tax-Form-Product-Outline.m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pp.mural.co/t/innovationboards1199/m/innovationboards1199/1642780838662/87664dd906fbc4b480a62696d65d81d5c64db3f7?sender=ashleycastillo710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pp.zenhub.com/workspaces/1095b-tax-form-61e19735167b2500170b2146/issues/department-of-veterans-affairs/va.gov-team/35971"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pp.mural.co/t/innovationboards1199/m/innovationboards1199/1642780838662/87664dd906fbc4b480a62696d65d81d5c64db3f7?sender=ashleycastillo7101"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hyperlink" Target="https://app.zenhub.com/workspaces/1095b-tax-form-61e19735167b2500170b2146/issues/department-of-veterans-affairs/va.gov-team/3597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hyperlink" Target="https://app.zenhub.com/workspaces/1095b-tax-form-61e19735167b2500170b2146/issues/department-of-veterans-affairs/va.gov-team/3603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hub.com/department-of-veterans-affairs/va.gov-team/blob/master/products/health-care/1095b-tax-form/design/VA%201095-B_user%20flow-records-V2_2-4-22.jpg" TargetMode="External"/><Relationship Id="rId5" Type="http://schemas.openxmlformats.org/officeDocument/2006/relationships/hyperlink" Target="https://github.com/department-of-veterans-affairs/va.gov-team/blob/master/products/health-care/1095b-tax-form/design/VA%201095-B_user%20flow-health%20care_2-4-22.jpg" TargetMode="External"/><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app.zenhub.com/workspaces/1095b-tax-form-61e19735167b2500170b2146/issues/department-of-veterans-affairs/va.gov-team/35969" TargetMode="External"/><Relationship Id="rId5" Type="http://schemas.openxmlformats.org/officeDocument/2006/relationships/hyperlink" Target="https://github.com/department-of-veterans-affairs/va.gov-team/blob/master/products/health-care/1095b-tax-form/design/1095-B_Tax_Document_Mid-fidelity_Wireframes_Unauth_Auth.pdf" TargetMode="External"/><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design/Content/1095-B%20Content%20Needs.m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app.zenhub.com/workspaces/1095b-tax-form-61e19735167b2500170b2146/issues/department-of-veterans-affairs/va.gov-team/36164" TargetMode="External"/><Relationship Id="rId5" Type="http://schemas.openxmlformats.org/officeDocument/2006/relationships/image" Target="../media/image37.png"/><Relationship Id="rId4" Type="http://schemas.openxmlformats.org/officeDocument/2006/relationships/hyperlink" Target="https://github.com/department-of-veterans-affairs/va.gov-team/blob/master/products/health-care/1095b-tax-form/design/1095-B_Tax_Document_Mid-fidelity_Wireframes_Unauth_Auth.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app.zenhub.com/workspaces/1095b-tax-form-61e19735167b2500170b2146/issues/department-of-veterans-affairs/va.gov-team/35967"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department-of-veterans-affairs/va.gov-team/blob/master/products/health-care/1095b-tax-form/research/conversation-guide.md" TargetMode="External"/><Relationship Id="rId5" Type="http://schemas.openxmlformats.org/officeDocument/2006/relationships/hyperlink" Target="https://github.com/department-of-veterans-affairs/va.gov-team/blob/master/products/health-care/1095b-tax-form/research/research-plan.md" TargetMode="Externa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research/tech/options-for-enrollment-system-data.md" TargetMode="External"/><Relationship Id="rId3" Type="http://schemas.openxmlformats.org/officeDocument/2006/relationships/hyperlink" Target="https://www.techopedia.com/definition/28727/batch-job-sap" TargetMode="External"/><Relationship Id="rId7" Type="http://schemas.openxmlformats.org/officeDocument/2006/relationships/hyperlink" Target="https://www.sitepoint.com/model-view-controller-mvc-architecture-rail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sumologic.com/glossary/crud/" TargetMode="External"/><Relationship Id="rId5" Type="http://schemas.openxmlformats.org/officeDocument/2006/relationships/hyperlink" Target="https://aws.amazon.com/rds/aurora/?aurora-whats-new.sort-by=item.additionalFields.postDateTime&amp;aurora-whats-new.sort-order=desc" TargetMode="External"/><Relationship Id="rId4" Type="http://schemas.openxmlformats.org/officeDocument/2006/relationships/hyperlink" Target="https://aws.amazon.com/s3/" TargetMode="External"/><Relationship Id="rId9" Type="http://schemas.openxmlformats.org/officeDocument/2006/relationships/hyperlink" Target="https://app.zenhub.com/workspaces/1095b-tax-form-61e19735167b2500170b2146/issues/department-of-veterans-affairs/va.gov-team/3596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app.zenhub.com/workspaces/1095b-tax-form-61e19735167b2500170b2146/issues/department-of-veterans-affairs/va.gov-team/35966" TargetMode="External"/><Relationship Id="rId4" Type="http://schemas.openxmlformats.org/officeDocument/2006/relationships/hyperlink" Target="https://github.com/department-of-veterans-affairs/va.gov-team/blob/master/products/health-care/1095b-tax-form/research/tech/architecture-plan.m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png"/><Relationship Id="rId1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 Id="rId14" Type="http://schemas.openxmlformats.org/officeDocument/2006/relationships/image" Target="../media/image20.jpg"/></Relationships>
</file>

<file path=ppt/slides/_rels/slide20.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board?repos=133843125" TargetMode="External"/><Relationship Id="rId13" Type="http://schemas.openxmlformats.org/officeDocument/2006/relationships/hyperlink" Target="https://github.com/department-of-veterans-affairs/va.gov-team/blob/master/products/health-care/1095b-tax-form/design/design-reviews/VA_1095-B%20Initial%20Research%20Discovery.pdf" TargetMode="External"/><Relationship Id="rId18" Type="http://schemas.openxmlformats.org/officeDocument/2006/relationships/hyperlink" Target="https://github.com/department-of-veterans-affairs/va.gov-team/blob/master/products/health-care/1095b-tax-form/design/Content/1095-B%20Content%20Needs.md" TargetMode="External"/><Relationship Id="rId26" Type="http://schemas.openxmlformats.org/officeDocument/2006/relationships/hyperlink" Target="https://app.zenhub.com/workspaces/1095b-tax-form-61e19735167b2500170b2146/issues/department-of-veterans-affairs/va.gov-team/35966" TargetMode="External"/><Relationship Id="rId3" Type="http://schemas.openxmlformats.org/officeDocument/2006/relationships/hyperlink" Target="https://app.zenhub.com/workspaces/1095b-tax-form-61e19735167b2500170b2146/issues/department-of-veterans-affairs/va.gov-team/35968" TargetMode="External"/><Relationship Id="rId21" Type="http://schemas.openxmlformats.org/officeDocument/2006/relationships/hyperlink" Target="https://github.com/department-of-veterans-affairs/va.gov-team/blob/master/products/health-care/1095b-tax-form/research/conversation-guide.md" TargetMode="External"/><Relationship Id="rId7" Type="http://schemas.openxmlformats.org/officeDocument/2006/relationships/hyperlink" Target="https://app.zenhub.com/workspaces/1095b-tax-form-61e19735167b2500170b2146/issues/department-of-veterans-affairs/va.gov-team/35971" TargetMode="External"/><Relationship Id="rId12" Type="http://schemas.openxmlformats.org/officeDocument/2006/relationships/hyperlink" Target="https://github.com/department-of-veterans-affairs/va.gov-team/blob/master/products/health-care/1095b-tax-form/design/VA%201095-B_user%20flow-records-V2_2-4-22.jpg" TargetMode="External"/><Relationship Id="rId17" Type="http://schemas.openxmlformats.org/officeDocument/2006/relationships/hyperlink" Target="https://app.zenhub.com/workspaces/1095b-tax-form-61e19735167b2500170b2146/issues/department-of-veterans-affairs/va.gov-team/36164" TargetMode="External"/><Relationship Id="rId25" Type="http://schemas.openxmlformats.org/officeDocument/2006/relationships/hyperlink" Target="https://github.com/department-of-veterans-affairs/va.gov-team/blob/master/products/health-care/1095b-tax-form/research/tech/va-pdf-generation-process.md" TargetMode="External"/><Relationship Id="rId2" Type="http://schemas.openxmlformats.org/officeDocument/2006/relationships/notesSlide" Target="../notesSlides/notesSlide20.xml"/><Relationship Id="rId16" Type="http://schemas.openxmlformats.org/officeDocument/2006/relationships/hyperlink" Target="https://github.com/department-of-veterans-affairs/va.gov-team/blob/master/products/health-care/1095b-tax-form/design/1095-B_Tax_Document_Mid-fidelity_Wireframes_Unauth_Auth.pdf" TargetMode="External"/><Relationship Id="rId20" Type="http://schemas.openxmlformats.org/officeDocument/2006/relationships/hyperlink" Target="https://github.com/department-of-veterans-affairs/va.gov-team/blob/master/products/health-care/1095b-tax-form/research/research-plan.md" TargetMode="External"/><Relationship Id="rId1" Type="http://schemas.openxmlformats.org/officeDocument/2006/relationships/slideLayout" Target="../slideLayouts/slideLayout2.xml"/><Relationship Id="rId6" Type="http://schemas.openxmlformats.org/officeDocument/2006/relationships/hyperlink" Target="https://github.com/department-of-veterans-affairs/va.gov-team/blob/master/products/health-care/1095b-tax-form/product/1095B-Tax-Form-Product-Outline.md" TargetMode="External"/><Relationship Id="rId11" Type="http://schemas.openxmlformats.org/officeDocument/2006/relationships/hyperlink" Target="https://github.com/department-of-veterans-affairs/va.gov-team/blob/master/products/health-care/1095b-tax-form/design/VA%201095-B_user%20flow-health%20care_2-4-22.jpg" TargetMode="External"/><Relationship Id="rId24" Type="http://schemas.openxmlformats.org/officeDocument/2006/relationships/hyperlink" Target="https://github.com/department-of-veterans-affairs/va.gov-team/blob/master/products/health-care/1095b-tax-form/research/tech/va-form-10-10ez-research.md" TargetMode="External"/><Relationship Id="rId5" Type="http://schemas.openxmlformats.org/officeDocument/2006/relationships/hyperlink" Target="https://app.zenhub.com/workspace/o/department-of-veterans-affairs/va.gov-team/issues/35970" TargetMode="External"/><Relationship Id="rId15" Type="http://schemas.openxmlformats.org/officeDocument/2006/relationships/hyperlink" Target="https://app.zenhub.com/workspaces/1095b-tax-form-61e19735167b2500170b2146/issues/department-of-veterans-affairs/va.gov-team/35969" TargetMode="External"/><Relationship Id="rId23" Type="http://schemas.openxmlformats.org/officeDocument/2006/relationships/hyperlink" Target="https://github.com/department-of-veterans-affairs/va.gov-team/blob/master/products/health-care/1095b-tax-form/research/tech/options-for-enrollment-system-data.md" TargetMode="External"/><Relationship Id="rId28" Type="http://schemas.openxmlformats.org/officeDocument/2006/relationships/hyperlink" Target="https://app.mural.co/t/innovationboards1199/m/innovationboards1199/1643907581165/b80fb9dbbef9a6beb4af59cbcfba076830226051?sender=ashleycastillo7101" TargetMode="External"/><Relationship Id="rId10" Type="http://schemas.openxmlformats.org/officeDocument/2006/relationships/hyperlink" Target="https://app.zenhub.com/workspaces/1095b-tax-form-61e19735167b2500170b2146/issues/department-of-veterans-affairs/va.gov-team/36039" TargetMode="External"/><Relationship Id="rId19" Type="http://schemas.openxmlformats.org/officeDocument/2006/relationships/hyperlink" Target="https://app.zenhub.com/workspaces/1095b-tax-form-61e19735167b2500170b2146/issues/department-of-veterans-affairs/va.gov-team/35967" TargetMode="External"/><Relationship Id="rId4" Type="http://schemas.openxmlformats.org/officeDocument/2006/relationships/hyperlink" Target="https://github.com/department-of-veterans-affairs/va.gov-team/blob/master/products/health-care/1095b-tax-form/product/Stakeholder-Meeting-Notes-Sprint-1.md" TargetMode="External"/><Relationship Id="rId9" Type="http://schemas.openxmlformats.org/officeDocument/2006/relationships/hyperlink" Target="https://app.mural.co/t/innovationboards1199/m/innovationboards1199/1642780838662/87664dd906fbc4b480a62696d65d81d5c64db3f7?sender=u48d33d296832e946a47f4507" TargetMode="External"/><Relationship Id="rId14" Type="http://schemas.openxmlformats.org/officeDocument/2006/relationships/hyperlink" Target="https://github.com/department-of-veterans-affairs/va.gov-team/blob/master/products/health-care/1095b-tax-form/design/design-reviews/VA_1095-B%20Initial%20Research%20Discovery_2-4-22.pdf" TargetMode="External"/><Relationship Id="rId22" Type="http://schemas.openxmlformats.org/officeDocument/2006/relationships/hyperlink" Target="https://app.zenhub.com/workspaces/1095b-tax-form-61e19735167b2500170b2146/issues/department-of-veterans-affairs/va.gov-team/35965" TargetMode="External"/><Relationship Id="rId27" Type="http://schemas.openxmlformats.org/officeDocument/2006/relationships/hyperlink" Target="https://github.com/department-of-veterans-affairs/va.gov-team/blob/master/products/health-care/1095b-tax-form/research/tech/architecture-plan.md"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
          <p:cNvSpPr txBox="1">
            <a:spLocks noGrp="1"/>
          </p:cNvSpPr>
          <p:nvPr>
            <p:ph type="ctrTitle"/>
          </p:nvPr>
        </p:nvSpPr>
        <p:spPr>
          <a:xfrm>
            <a:off x="354676" y="2432273"/>
            <a:ext cx="7261656" cy="133902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6600"/>
              <a:buFont typeface="PT Serif"/>
              <a:buNone/>
            </a:pPr>
            <a:r>
              <a:rPr lang="en-US" dirty="0"/>
              <a:t>Sprint 1 Demo</a:t>
            </a:r>
            <a:endParaRPr dirty="0"/>
          </a:p>
        </p:txBody>
      </p:sp>
      <p:sp>
        <p:nvSpPr>
          <p:cNvPr id="325" name="Google Shape;325;p1"/>
          <p:cNvSpPr txBox="1">
            <a:spLocks noGrp="1"/>
          </p:cNvSpPr>
          <p:nvPr>
            <p:ph type="body" idx="2"/>
          </p:nvPr>
        </p:nvSpPr>
        <p:spPr>
          <a:xfrm>
            <a:off x="354676" y="2017874"/>
            <a:ext cx="4246607" cy="366651"/>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1000"/>
              </a:spcBef>
              <a:spcAft>
                <a:spcPts val="0"/>
              </a:spcAft>
              <a:buSzPct val="129032"/>
              <a:buNone/>
            </a:pPr>
            <a:r>
              <a:rPr lang="en-US" dirty="0"/>
              <a:t>1095-B TAX DOCUMENT</a:t>
            </a:r>
            <a:endParaRPr dirty="0"/>
          </a:p>
        </p:txBody>
      </p:sp>
      <p:sp>
        <p:nvSpPr>
          <p:cNvPr id="326" name="Google Shape;326;p1"/>
          <p:cNvSpPr txBox="1"/>
          <p:nvPr/>
        </p:nvSpPr>
        <p:spPr>
          <a:xfrm>
            <a:off x="400895" y="3652666"/>
            <a:ext cx="5208032" cy="36512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lt1"/>
              </a:buClr>
              <a:buSzPts val="2000"/>
              <a:buFont typeface="Arial"/>
              <a:buNone/>
            </a:pPr>
            <a:r>
              <a:rPr lang="en-US" sz="2000" b="0" i="0" u="none" strike="noStrike" cap="none" dirty="0">
                <a:solidFill>
                  <a:schemeClr val="lt1"/>
                </a:solidFill>
                <a:latin typeface="PT Serif"/>
                <a:ea typeface="PT Serif"/>
                <a:cs typeface="PT Serif"/>
                <a:sym typeface="PT Serif"/>
              </a:rPr>
              <a:t>Tuesday, February 8th, 2022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0"/>
          <p:cNvSpPr txBox="1">
            <a:spLocks noGrp="1"/>
          </p:cNvSpPr>
          <p:nvPr>
            <p:ph type="title"/>
          </p:nvPr>
        </p:nvSpPr>
        <p:spPr>
          <a:xfrm>
            <a:off x="413362" y="737781"/>
            <a:ext cx="9894929" cy="101258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sz="3200" dirty="0"/>
              <a:t>We met with 5 stakeholders throughout Sprint 1 to get a baseline of the current state</a:t>
            </a:r>
            <a:endParaRPr dirty="0"/>
          </a:p>
        </p:txBody>
      </p:sp>
      <p:graphicFrame>
        <p:nvGraphicFramePr>
          <p:cNvPr id="630" name="Google Shape;630;p10"/>
          <p:cNvGraphicFramePr/>
          <p:nvPr>
            <p:extLst>
              <p:ext uri="{D42A27DB-BD31-4B8C-83A1-F6EECF244321}">
                <p14:modId xmlns:p14="http://schemas.microsoft.com/office/powerpoint/2010/main" val="4119958263"/>
              </p:ext>
            </p:extLst>
          </p:nvPr>
        </p:nvGraphicFramePr>
        <p:xfrm>
          <a:off x="423158" y="2351128"/>
          <a:ext cx="11353965" cy="3656300"/>
        </p:xfrm>
        <a:graphic>
          <a:graphicData uri="http://schemas.openxmlformats.org/drawingml/2006/table">
            <a:tbl>
              <a:tblPr firstRow="1" bandRow="1">
                <a:noFill/>
                <a:tableStyleId>{C7E669B6-3F25-4616-BC54-61FCCCEE47A5}</a:tableStyleId>
              </a:tblPr>
              <a:tblGrid>
                <a:gridCol w="1484785">
                  <a:extLst>
                    <a:ext uri="{9D8B030D-6E8A-4147-A177-3AD203B41FA5}">
                      <a16:colId xmlns:a16="http://schemas.microsoft.com/office/drawing/2014/main" val="20000"/>
                    </a:ext>
                  </a:extLst>
                </a:gridCol>
                <a:gridCol w="1224787">
                  <a:extLst>
                    <a:ext uri="{9D8B030D-6E8A-4147-A177-3AD203B41FA5}">
                      <a16:colId xmlns:a16="http://schemas.microsoft.com/office/drawing/2014/main" val="20001"/>
                    </a:ext>
                  </a:extLst>
                </a:gridCol>
                <a:gridCol w="8644393">
                  <a:extLst>
                    <a:ext uri="{9D8B030D-6E8A-4147-A177-3AD203B41FA5}">
                      <a16:colId xmlns:a16="http://schemas.microsoft.com/office/drawing/2014/main" val="20002"/>
                    </a:ext>
                  </a:extLst>
                </a:gridCol>
              </a:tblGrid>
              <a:tr h="365375">
                <a:tc>
                  <a:txBody>
                    <a:bodyPr/>
                    <a:lstStyle/>
                    <a:p>
                      <a:pPr marL="0" marR="0" lvl="0" indent="0" algn="l" rtl="0">
                        <a:lnSpc>
                          <a:spcPct val="100000"/>
                        </a:lnSpc>
                        <a:spcBef>
                          <a:spcPts val="0"/>
                        </a:spcBef>
                        <a:spcAft>
                          <a:spcPts val="0"/>
                        </a:spcAft>
                        <a:buClr>
                          <a:srgbClr val="000000"/>
                        </a:buClr>
                        <a:buSzPts val="1200"/>
                        <a:buFont typeface="Arial"/>
                        <a:buNone/>
                      </a:pPr>
                      <a:r>
                        <a:rPr lang="en-US" sz="1100" b="0" u="none" strike="noStrike" cap="none" dirty="0">
                          <a:solidFill>
                            <a:srgbClr val="000000"/>
                          </a:solidFill>
                          <a:latin typeface="Source Sans Pro"/>
                          <a:ea typeface="Source Sans Pro"/>
                          <a:cs typeface="Source Sans Pro"/>
                          <a:sym typeface="Source Sans Pro"/>
                        </a:rPr>
                        <a:t>STAKEHOLDER</a:t>
                      </a:r>
                      <a:endParaRPr sz="1100" b="0" u="none" strike="noStrike" cap="none" dirty="0">
                        <a:solidFill>
                          <a:srgbClr val="000000"/>
                        </a:solidFill>
                        <a:latin typeface="Source Sans Pro"/>
                        <a:ea typeface="Source Sans Pro"/>
                        <a:cs typeface="Source Sans Pro"/>
                        <a:sym typeface="Source Sans Pro"/>
                      </a:endParaRPr>
                    </a:p>
                  </a:txBody>
                  <a:tcPr marL="0" marR="91450" marT="45725" marB="45725" anchor="ct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100" b="0" u="none" strike="noStrike" cap="none" dirty="0">
                          <a:solidFill>
                            <a:srgbClr val="000000"/>
                          </a:solidFill>
                          <a:latin typeface="Source Sans Pro"/>
                          <a:ea typeface="Source Sans Pro"/>
                          <a:cs typeface="Source Sans Pro"/>
                          <a:sym typeface="Source Sans Pro"/>
                        </a:rPr>
                        <a:t>MEETING DATE</a:t>
                      </a:r>
                      <a:endParaRPr sz="1100" b="0" u="none" strike="noStrike" cap="none" dirty="0">
                        <a:solidFill>
                          <a:srgbClr val="000000"/>
                        </a:solidFill>
                        <a:latin typeface="Source Sans Pro"/>
                        <a:ea typeface="Source Sans Pro"/>
                        <a:cs typeface="Source Sans Pro"/>
                        <a:sym typeface="Source Sans Pro"/>
                      </a:endParaRPr>
                    </a:p>
                  </a:txBody>
                  <a:tcPr marL="0" marR="91450" marT="45725" marB="45725" anchor="ct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Source Sans Pro"/>
                          <a:ea typeface="Source Sans Pro"/>
                          <a:cs typeface="Source Sans Pro"/>
                          <a:sym typeface="Source Sans Pro"/>
                        </a:rPr>
                        <a:t>KEY TAKEAWAYS (NOT EXHAUSTIVE) </a:t>
                      </a:r>
                      <a:endParaRPr sz="1100" b="0" u="none" strike="noStrike" cap="none" dirty="0">
                        <a:solidFill>
                          <a:srgbClr val="000000"/>
                        </a:solidFill>
                        <a:latin typeface="Source Sans Pro"/>
                        <a:ea typeface="Source Sans Pro"/>
                        <a:cs typeface="Source Sans Pro"/>
                        <a:sym typeface="Source Sans Pro"/>
                      </a:endParaRPr>
                    </a:p>
                  </a:txBody>
                  <a:tcPr marL="0" marR="0" marT="45725" marB="45725" anchor="ctr">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0"/>
                  </a:ext>
                </a:extLst>
              </a:tr>
              <a:tr h="913425">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PT Serif"/>
                          <a:ea typeface="PT Serif"/>
                          <a:cs typeface="PT Serif"/>
                          <a:sym typeface="PT Serif"/>
                        </a:rPr>
                        <a:t>Tarsha Tremble – 1095-B Business Owner</a:t>
                      </a:r>
                      <a:endParaRPr sz="1400" u="none" strike="noStrike" cap="none" dirty="0"/>
                    </a:p>
                  </a:txBody>
                  <a:tcPr marL="0" marR="91450" marT="91450" marB="91450">
                    <a:lnT w="12700" cap="flat" cmpd="sng">
                      <a:solidFill>
                        <a:schemeClr val="dk1"/>
                      </a:solidFill>
                      <a:prstDash val="solid"/>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1/25/22</a:t>
                      </a:r>
                      <a:endParaRPr sz="1400" u="none" strike="noStrike" cap="none" dirty="0">
                        <a:latin typeface="Source Sans Pro"/>
                        <a:ea typeface="Source Sans Pro"/>
                        <a:cs typeface="Source Sans Pro"/>
                        <a:sym typeface="Source Sans Pro"/>
                      </a:endParaRPr>
                    </a:p>
                  </a:txBody>
                  <a:tcPr marL="0" marR="91450" marT="91450" marB="91450">
                    <a:lnT w="12700" cap="flat" cmpd="sng">
                      <a:solidFill>
                        <a:schemeClr val="dk1"/>
                      </a:solidFill>
                      <a:prstDash val="solid"/>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91440" marR="0" lvl="0" indent="-91440" algn="l" rtl="0">
                        <a:lnSpc>
                          <a:spcPct val="100000"/>
                        </a:lnSpc>
                        <a:spcBef>
                          <a:spcPts val="0"/>
                        </a:spcBef>
                        <a:spcAft>
                          <a:spcPts val="0"/>
                        </a:spcAft>
                        <a:buClr>
                          <a:schemeClr val="dk2"/>
                        </a:buClr>
                        <a:buSzPts val="1200"/>
                        <a:buFont typeface="Noto Sans Symbols"/>
                        <a:buChar char="▪"/>
                      </a:pPr>
                      <a:r>
                        <a:rPr lang="en-US" sz="1200" u="none" strike="noStrike" cap="none" dirty="0">
                          <a:solidFill>
                            <a:schemeClr val="dk2"/>
                          </a:solidFill>
                          <a:latin typeface="PT Serif"/>
                          <a:ea typeface="PT Serif"/>
                          <a:cs typeface="PT Serif"/>
                          <a:sym typeface="PT Serif"/>
                        </a:rPr>
                        <a:t>Data sits in enrollment system</a:t>
                      </a:r>
                      <a:endParaRPr sz="1400" u="none" strike="noStrike" cap="none" dirty="0"/>
                    </a:p>
                    <a:p>
                      <a:pPr marL="91440" marR="0" lvl="0" indent="-91440" algn="l" rtl="0">
                        <a:lnSpc>
                          <a:spcPct val="100000"/>
                        </a:lnSpc>
                        <a:spcBef>
                          <a:spcPts val="0"/>
                        </a:spcBef>
                        <a:spcAft>
                          <a:spcPts val="0"/>
                        </a:spcAft>
                        <a:buClr>
                          <a:schemeClr val="dk2"/>
                        </a:buClr>
                        <a:buSzPts val="1200"/>
                        <a:buFont typeface="Noto Sans Symbols"/>
                        <a:buChar char="▪"/>
                      </a:pPr>
                      <a:r>
                        <a:rPr lang="en-US" sz="1200" u="none" strike="noStrike" cap="none" dirty="0">
                          <a:solidFill>
                            <a:schemeClr val="dk2"/>
                          </a:solidFill>
                          <a:latin typeface="PT Serif"/>
                          <a:ea typeface="PT Serif"/>
                          <a:cs typeface="PT Serif"/>
                          <a:sym typeface="PT Serif"/>
                        </a:rPr>
                        <a:t>The data is sent to a print vendor, who creates a PDF, prints it to send to Veterans, and sends the PDF back to the VA </a:t>
                      </a:r>
                      <a:endParaRPr sz="1400" u="none" strike="noStrike" cap="none" dirty="0"/>
                    </a:p>
                    <a:p>
                      <a:pPr marL="91440" marR="0" lvl="0" indent="-91440" algn="l" rtl="0">
                        <a:lnSpc>
                          <a:spcPct val="100000"/>
                        </a:lnSpc>
                        <a:spcBef>
                          <a:spcPts val="0"/>
                        </a:spcBef>
                        <a:spcAft>
                          <a:spcPts val="0"/>
                        </a:spcAft>
                        <a:buClr>
                          <a:srgbClr val="303A46"/>
                        </a:buClr>
                        <a:buSzPts val="1200"/>
                        <a:buFont typeface="Noto Sans Symbols"/>
                        <a:buChar char="▪"/>
                      </a:pPr>
                      <a:r>
                        <a:rPr lang="en-US" sz="1200" u="none" strike="noStrike" cap="none" dirty="0">
                          <a:solidFill>
                            <a:schemeClr val="dk2"/>
                          </a:solidFill>
                          <a:latin typeface="PT Serif"/>
                          <a:ea typeface="PT Serif"/>
                          <a:cs typeface="PT Serif"/>
                          <a:sym typeface="PT Serif"/>
                        </a:rPr>
                        <a:t>Currently, a Veteran can call the enrollment center to fix a mistake. The print vendor can then print and send a corrected form</a:t>
                      </a:r>
                      <a:endParaRPr sz="1400" u="none" strike="noStrike" cap="none" dirty="0"/>
                    </a:p>
                  </a:txBody>
                  <a:tcPr marL="0" marR="0" marT="91450" marB="91450">
                    <a:lnT w="12700" cap="flat" cmpd="sng">
                      <a:solidFill>
                        <a:schemeClr val="dk1"/>
                      </a:solidFill>
                      <a:prstDash val="solid"/>
                      <a:round/>
                      <a:headEnd type="none" w="sm" len="sm"/>
                      <a:tailEnd type="none" w="sm" len="sm"/>
                    </a:lnT>
                    <a:lnB w="9525" cap="flat" cmpd="sng">
                      <a:solidFill>
                        <a:srgbClr val="747C74"/>
                      </a:solidFill>
                      <a:prstDash val="dot"/>
                      <a:round/>
                      <a:headEnd type="none" w="sm" len="sm"/>
                      <a:tailEnd type="none" w="sm" len="sm"/>
                    </a:lnB>
                    <a:noFill/>
                  </a:tcPr>
                </a:tc>
                <a:extLst>
                  <a:ext uri="{0D108BD9-81ED-4DB2-BD59-A6C34878D82A}">
                    <a16:rowId xmlns:a16="http://schemas.microsoft.com/office/drawing/2014/main" val="10001"/>
                  </a:ext>
                </a:extLst>
              </a:tr>
              <a:tr h="7307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PT Serif"/>
                          <a:ea typeface="PT Serif"/>
                          <a:cs typeface="PT Serif"/>
                          <a:sym typeface="PT Serif"/>
                        </a:rPr>
                        <a:t>Jason Woodman – Contact Center</a:t>
                      </a:r>
                      <a:endParaRPr sz="1400" u="none" strike="noStrike" cap="none" dirty="0"/>
                    </a:p>
                  </a:txBody>
                  <a:tcPr marL="0" marR="91450" marT="91450" marB="91450">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1/31/22</a:t>
                      </a:r>
                      <a:endParaRPr sz="1400" u="none" strike="noStrike" cap="none" dirty="0">
                        <a:latin typeface="Source Sans Pro"/>
                        <a:ea typeface="Source Sans Pro"/>
                        <a:cs typeface="Source Sans Pro"/>
                        <a:sym typeface="Source Sans Pro"/>
                      </a:endParaRPr>
                    </a:p>
                  </a:txBody>
                  <a:tcPr marL="0" marR="91450" marT="91450" marB="91450">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91440" marR="0" lvl="0" indent="-91440" algn="l" rtl="0">
                        <a:lnSpc>
                          <a:spcPct val="100000"/>
                        </a:lnSpc>
                        <a:spcBef>
                          <a:spcPts val="0"/>
                        </a:spcBef>
                        <a:spcAft>
                          <a:spcPts val="0"/>
                        </a:spcAft>
                        <a:buClr>
                          <a:schemeClr val="dk2"/>
                        </a:buClr>
                        <a:buSzPts val="1200"/>
                        <a:buFont typeface="Noto Sans Symbols"/>
                        <a:buChar char="▪"/>
                      </a:pPr>
                      <a:r>
                        <a:rPr lang="en-US" sz="1200" u="none" strike="noStrike" cap="none" dirty="0">
                          <a:solidFill>
                            <a:schemeClr val="dk2"/>
                          </a:solidFill>
                          <a:latin typeface="PT Serif"/>
                          <a:ea typeface="PT Serif"/>
                          <a:cs typeface="PT Serif"/>
                          <a:sym typeface="PT Serif"/>
                        </a:rPr>
                        <a:t>There are three escalation tiers for problems. Tier 1 answers simple questions, Tier 2 takes more complex escalations, and Tier 3 requires specialized knowledge of the backend</a:t>
                      </a:r>
                      <a:endParaRPr sz="1400" u="none" strike="noStrike" cap="none" dirty="0"/>
                    </a:p>
                    <a:p>
                      <a:pPr marL="91440" marR="0" lvl="0" indent="-91440" algn="l" rtl="0">
                        <a:lnSpc>
                          <a:spcPct val="100000"/>
                        </a:lnSpc>
                        <a:spcBef>
                          <a:spcPts val="0"/>
                        </a:spcBef>
                        <a:spcAft>
                          <a:spcPts val="0"/>
                        </a:spcAft>
                        <a:buClr>
                          <a:schemeClr val="dk2"/>
                        </a:buClr>
                        <a:buSzPts val="1200"/>
                        <a:buFont typeface="Noto Sans Symbols"/>
                        <a:buChar char="▪"/>
                      </a:pPr>
                      <a:r>
                        <a:rPr lang="en-US" sz="1200" u="none" strike="noStrike" cap="none" dirty="0">
                          <a:solidFill>
                            <a:schemeClr val="dk2"/>
                          </a:solidFill>
                          <a:latin typeface="PT Serif"/>
                          <a:ea typeface="PT Serif"/>
                          <a:cs typeface="PT Serif"/>
                          <a:sym typeface="PT Serif"/>
                        </a:rPr>
                        <a:t>The product guide and video can help guide Tier 1 and Tier 2 in supporting the Veteran when they call in for questions</a:t>
                      </a:r>
                      <a:endParaRPr sz="1200" u="none" strike="noStrike" cap="none" dirty="0">
                        <a:solidFill>
                          <a:schemeClr val="dk2"/>
                        </a:solidFill>
                        <a:latin typeface="PT Serif"/>
                        <a:ea typeface="PT Serif"/>
                        <a:cs typeface="PT Serif"/>
                        <a:sym typeface="PT Serif"/>
                      </a:endParaRPr>
                    </a:p>
                  </a:txBody>
                  <a:tcPr marL="0" marR="0" marT="91450" marB="91450">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extLst>
                  <a:ext uri="{0D108BD9-81ED-4DB2-BD59-A6C34878D82A}">
                    <a16:rowId xmlns:a16="http://schemas.microsoft.com/office/drawing/2014/main" val="10002"/>
                  </a:ext>
                </a:extLst>
              </a:tr>
              <a:tr h="5480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PT Serif"/>
                          <a:ea typeface="PT Serif"/>
                          <a:cs typeface="PT Serif"/>
                          <a:sym typeface="PT Serif"/>
                        </a:rPr>
                        <a:t>Matt Self – Forms and Letters</a:t>
                      </a:r>
                      <a:endParaRPr sz="1400" u="none" strike="noStrike" cap="none" dirty="0"/>
                    </a:p>
                  </a:txBody>
                  <a:tcPr marL="0" marR="91450" marT="91450" marB="91450">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2/1/22</a:t>
                      </a:r>
                      <a:endParaRPr sz="1400" u="none" strike="noStrike" cap="none" dirty="0">
                        <a:latin typeface="Source Sans Pro"/>
                        <a:ea typeface="Source Sans Pro"/>
                        <a:cs typeface="Source Sans Pro"/>
                        <a:sym typeface="Source Sans Pro"/>
                      </a:endParaRPr>
                    </a:p>
                  </a:txBody>
                  <a:tcPr marL="0" marR="91450" marT="91450" marB="91450">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91440" marR="0" lvl="0" indent="-91440" algn="l" rtl="0">
                        <a:lnSpc>
                          <a:spcPct val="100000"/>
                        </a:lnSpc>
                        <a:spcBef>
                          <a:spcPts val="0"/>
                        </a:spcBef>
                        <a:spcAft>
                          <a:spcPts val="0"/>
                        </a:spcAft>
                        <a:buClr>
                          <a:srgbClr val="303A46"/>
                        </a:buClr>
                        <a:buSzPts val="1200"/>
                        <a:buFont typeface="Noto Sans Symbols"/>
                        <a:buChar char="▪"/>
                      </a:pPr>
                      <a:r>
                        <a:rPr lang="en-US" sz="1200" b="0" i="0" u="none" strike="noStrike" cap="none" dirty="0">
                          <a:solidFill>
                            <a:schemeClr val="dk2"/>
                          </a:solidFill>
                          <a:latin typeface="PT Serif"/>
                          <a:ea typeface="Calibri"/>
                          <a:cs typeface="Calibri"/>
                          <a:sym typeface="Arial"/>
                        </a:rPr>
                        <a:t>Forms typically refers to a document that intakes data, whereas Letters is a document the VA gives to the Veteran as a record</a:t>
                      </a:r>
                    </a:p>
                    <a:p>
                      <a:pPr marL="91440" marR="0" lvl="0" indent="-91440" algn="l" rtl="0">
                        <a:lnSpc>
                          <a:spcPct val="100000"/>
                        </a:lnSpc>
                        <a:spcBef>
                          <a:spcPts val="0"/>
                        </a:spcBef>
                        <a:spcAft>
                          <a:spcPts val="0"/>
                        </a:spcAft>
                        <a:buClr>
                          <a:schemeClr val="dk2"/>
                        </a:buClr>
                        <a:buSzPts val="1200"/>
                        <a:buFont typeface="Noto Sans Symbols"/>
                        <a:buChar char="▪"/>
                      </a:pPr>
                      <a:r>
                        <a:rPr lang="en-US" sz="1200" b="0" i="0" u="none" strike="noStrike" cap="none" dirty="0">
                          <a:solidFill>
                            <a:schemeClr val="dk2"/>
                          </a:solidFill>
                          <a:latin typeface="PT Serif"/>
                          <a:ea typeface="Calibri"/>
                          <a:cs typeface="Calibri"/>
                          <a:sym typeface="Arial"/>
                        </a:rPr>
                        <a:t>Therefore, 1095-B form might fit better in "Letters" than "VA Forms", as the form is already filled out</a:t>
                      </a:r>
                    </a:p>
                  </a:txBody>
                  <a:tcPr marL="0" marR="0" marT="91450" marB="91450">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extLst>
                  <a:ext uri="{0D108BD9-81ED-4DB2-BD59-A6C34878D82A}">
                    <a16:rowId xmlns:a16="http://schemas.microsoft.com/office/drawing/2014/main" val="10003"/>
                  </a:ext>
                </a:extLst>
              </a:tr>
              <a:tr h="1096100">
                <a:tc>
                  <a:txBody>
                    <a:bodyPr/>
                    <a:lstStyle/>
                    <a:p>
                      <a:pPr marL="0" marR="0" lvl="0" indent="0" algn="l" rtl="0">
                        <a:lnSpc>
                          <a:spcPct val="100000"/>
                        </a:lnSpc>
                        <a:spcBef>
                          <a:spcPts val="0"/>
                        </a:spcBef>
                        <a:spcAft>
                          <a:spcPts val="0"/>
                        </a:spcAft>
                        <a:buClr>
                          <a:schemeClr val="dk2"/>
                        </a:buClr>
                        <a:buSzPts val="1200"/>
                        <a:buFont typeface="PT Serif"/>
                        <a:buNone/>
                      </a:pPr>
                      <a:r>
                        <a:rPr lang="en-US" sz="1200" u="none" strike="noStrike" cap="none" dirty="0">
                          <a:solidFill>
                            <a:schemeClr val="dk2"/>
                          </a:solidFill>
                          <a:latin typeface="PT Serif"/>
                          <a:ea typeface="PT Serif"/>
                          <a:cs typeface="PT Serif"/>
                          <a:sym typeface="PT Serif"/>
                        </a:rPr>
                        <a:t>Joshua Falkner (OI&amp;T), George Tidwell (Informatics)</a:t>
                      </a:r>
                      <a:endParaRPr sz="1400" u="none" strike="noStrike" cap="none" dirty="0"/>
                    </a:p>
                  </a:txBody>
                  <a:tcPr marL="0" marR="91450" marT="91450" marB="91450">
                    <a:lnT w="9525" cap="flat" cmpd="sng">
                      <a:solidFill>
                        <a:srgbClr val="747C74"/>
                      </a:solidFill>
                      <a:prstDash val="dot"/>
                      <a:round/>
                      <a:headEnd type="none" w="sm" len="sm"/>
                      <a:tailEnd type="none" w="sm" len="sm"/>
                    </a:lnT>
                    <a:noFill/>
                  </a:tcPr>
                </a:tc>
                <a:tc>
                  <a:txBody>
                    <a:bodyPr/>
                    <a:lstStyle/>
                    <a:p>
                      <a:pPr marL="0" marR="0" lvl="0" indent="0" algn="l" rtl="0">
                        <a:lnSpc>
                          <a:spcPct val="100000"/>
                        </a:lnSpc>
                        <a:spcBef>
                          <a:spcPts val="0"/>
                        </a:spcBef>
                        <a:spcAft>
                          <a:spcPts val="0"/>
                        </a:spcAft>
                        <a:buClr>
                          <a:schemeClr val="dk2"/>
                        </a:buClr>
                        <a:buSzPts val="1200"/>
                        <a:buFont typeface="PT Serif"/>
                        <a:buNone/>
                      </a:pPr>
                      <a:r>
                        <a:rPr lang="en-US" sz="1200" u="none" strike="noStrike" cap="none" dirty="0">
                          <a:solidFill>
                            <a:schemeClr val="dk2"/>
                          </a:solidFill>
                          <a:latin typeface="Source Sans Pro"/>
                          <a:ea typeface="Source Sans Pro"/>
                          <a:cs typeface="Source Sans Pro"/>
                          <a:sym typeface="Source Sans Pro"/>
                        </a:rPr>
                        <a:t>2/2/22</a:t>
                      </a:r>
                      <a:endParaRPr sz="1400" u="none" strike="noStrike" cap="none" dirty="0">
                        <a:latin typeface="Source Sans Pro"/>
                        <a:ea typeface="Source Sans Pro"/>
                        <a:cs typeface="Source Sans Pro"/>
                        <a:sym typeface="Source Sans Pro"/>
                      </a:endParaRPr>
                    </a:p>
                  </a:txBody>
                  <a:tcPr marL="0" marR="91450" marT="91450" marB="91450">
                    <a:lnT w="9525" cap="flat" cmpd="sng">
                      <a:solidFill>
                        <a:srgbClr val="747C74"/>
                      </a:solidFill>
                      <a:prstDash val="dot"/>
                      <a:round/>
                      <a:headEnd type="none" w="sm" len="sm"/>
                      <a:tailEnd type="none" w="sm" len="sm"/>
                    </a:lnT>
                    <a:noFill/>
                  </a:tcPr>
                </a:tc>
                <a:tc>
                  <a:txBody>
                    <a:bodyPr/>
                    <a:lstStyle/>
                    <a:p>
                      <a:pPr marL="91440" marR="0" lvl="0" indent="-91440" algn="l" rtl="0">
                        <a:lnSpc>
                          <a:spcPct val="100000"/>
                        </a:lnSpc>
                        <a:spcBef>
                          <a:spcPts val="0"/>
                        </a:spcBef>
                        <a:spcAft>
                          <a:spcPts val="0"/>
                        </a:spcAft>
                        <a:buClr>
                          <a:schemeClr val="dk2"/>
                        </a:buClr>
                        <a:buSzPts val="1200"/>
                        <a:buFont typeface="Noto Sans Symbols"/>
                        <a:buChar char="▪"/>
                      </a:pPr>
                      <a:r>
                        <a:rPr lang="en-US" sz="1200" u="none" strike="noStrike" cap="none" dirty="0">
                          <a:solidFill>
                            <a:schemeClr val="dk2"/>
                          </a:solidFill>
                          <a:latin typeface="PT Serif"/>
                          <a:ea typeface="PT Serif"/>
                          <a:cs typeface="PT Serif"/>
                          <a:sym typeface="PT Serif"/>
                        </a:rPr>
                        <a:t>Cleared path for creating the 1095-B PDF while helping eliminate options we were previously considering</a:t>
                      </a:r>
                      <a:endParaRPr sz="1400" u="none" strike="noStrike" cap="none" dirty="0"/>
                    </a:p>
                    <a:p>
                      <a:pPr marL="91440" marR="0" lvl="0" indent="-91440" algn="l" rtl="0">
                        <a:lnSpc>
                          <a:spcPct val="100000"/>
                        </a:lnSpc>
                        <a:spcBef>
                          <a:spcPts val="0"/>
                        </a:spcBef>
                        <a:spcAft>
                          <a:spcPts val="0"/>
                        </a:spcAft>
                        <a:buClr>
                          <a:schemeClr val="dk2"/>
                        </a:buClr>
                        <a:buSzPts val="1200"/>
                        <a:buFont typeface="Noto Sans Symbols"/>
                        <a:buChar char="▪"/>
                      </a:pPr>
                      <a:r>
                        <a:rPr lang="en-US" sz="1200" u="none" strike="noStrike" cap="none" dirty="0">
                          <a:solidFill>
                            <a:schemeClr val="dk2"/>
                          </a:solidFill>
                          <a:latin typeface="PT Serif"/>
                          <a:ea typeface="PT Serif"/>
                          <a:cs typeface="PT Serif"/>
                          <a:sym typeface="PT Serif"/>
                        </a:rPr>
                        <a:t>Print vendor has 10 days to submit the PDFs back to the VA</a:t>
                      </a:r>
                      <a:endParaRPr sz="1400" u="none" strike="noStrike" cap="none" dirty="0"/>
                    </a:p>
                    <a:p>
                      <a:pPr marL="91440" marR="0" lvl="0" indent="-91440" algn="l" rtl="0">
                        <a:lnSpc>
                          <a:spcPct val="100000"/>
                        </a:lnSpc>
                        <a:spcBef>
                          <a:spcPts val="0"/>
                        </a:spcBef>
                        <a:spcAft>
                          <a:spcPts val="0"/>
                        </a:spcAft>
                        <a:buClr>
                          <a:schemeClr val="dk2"/>
                        </a:buClr>
                        <a:buSzPts val="1200"/>
                        <a:buFont typeface="Noto Sans Symbols"/>
                        <a:buChar char="▪"/>
                      </a:pPr>
                      <a:r>
                        <a:rPr lang="en-US" sz="1200" u="none" strike="noStrike" cap="none" dirty="0">
                          <a:solidFill>
                            <a:schemeClr val="dk2"/>
                          </a:solidFill>
                          <a:latin typeface="PT Serif"/>
                          <a:ea typeface="PT Serif"/>
                          <a:cs typeface="PT Serif"/>
                          <a:sym typeface="PT Serif"/>
                        </a:rPr>
                        <a:t>Current data in the enrollment system wouldn't be representative of what was sent to the print vendor</a:t>
                      </a:r>
                      <a:endParaRPr sz="1400" u="none" strike="noStrike" cap="none" dirty="0"/>
                    </a:p>
                    <a:p>
                      <a:pPr marL="91440" marR="0" lvl="0" indent="-91440" algn="l" rtl="0">
                        <a:lnSpc>
                          <a:spcPct val="100000"/>
                        </a:lnSpc>
                        <a:spcBef>
                          <a:spcPts val="0"/>
                        </a:spcBef>
                        <a:spcAft>
                          <a:spcPts val="0"/>
                        </a:spcAft>
                        <a:buClr>
                          <a:schemeClr val="dk2"/>
                        </a:buClr>
                        <a:buSzPts val="1200"/>
                        <a:buFont typeface="Noto Sans Symbols"/>
                        <a:buChar char="▪"/>
                      </a:pPr>
                      <a:r>
                        <a:rPr lang="en-US" sz="1200" u="none" strike="noStrike" cap="none" dirty="0">
                          <a:solidFill>
                            <a:schemeClr val="dk2"/>
                          </a:solidFill>
                          <a:latin typeface="PT Serif"/>
                          <a:ea typeface="PT Serif"/>
                          <a:cs typeface="PT Serif"/>
                          <a:sym typeface="PT Serif"/>
                        </a:rPr>
                        <a:t>We would get a new data file if the Veteran makes a correction on their form</a:t>
                      </a:r>
                      <a:endParaRPr sz="1400" u="none" strike="noStrike" cap="none" dirty="0"/>
                    </a:p>
                    <a:p>
                      <a:pPr marL="91440" marR="0" lvl="0" indent="-91440" algn="l" rtl="0">
                        <a:lnSpc>
                          <a:spcPct val="100000"/>
                        </a:lnSpc>
                        <a:spcBef>
                          <a:spcPts val="0"/>
                        </a:spcBef>
                        <a:spcAft>
                          <a:spcPts val="0"/>
                        </a:spcAft>
                        <a:buClr>
                          <a:schemeClr val="dk2"/>
                        </a:buClr>
                        <a:buSzPts val="1200"/>
                        <a:buFont typeface="Noto Sans Symbols"/>
                        <a:buChar char="▪"/>
                      </a:pPr>
                      <a:r>
                        <a:rPr lang="en-US" sz="1200" b="0" i="0" u="none" strike="noStrike" cap="none" dirty="0">
                          <a:solidFill>
                            <a:schemeClr val="dk2"/>
                          </a:solidFill>
                          <a:latin typeface="PT Serif"/>
                          <a:ea typeface="PT Serif"/>
                          <a:cs typeface="PT Serif"/>
                          <a:sym typeface="PT Serif"/>
                        </a:rPr>
                        <a:t>We can retrieve flat file of data sent to print vendor from enrollment system via batch script for processing into PDF</a:t>
                      </a:r>
                      <a:endParaRPr sz="1200" u="none" strike="noStrike" cap="none" dirty="0">
                        <a:solidFill>
                          <a:schemeClr val="dk2"/>
                        </a:solidFill>
                        <a:latin typeface="PT Serif"/>
                        <a:ea typeface="PT Serif"/>
                        <a:cs typeface="PT Serif"/>
                        <a:sym typeface="PT Serif"/>
                      </a:endParaRPr>
                    </a:p>
                  </a:txBody>
                  <a:tcPr marL="0" marR="0" marT="91450" marB="91450">
                    <a:lnT w="9525" cap="flat" cmpd="sng">
                      <a:solidFill>
                        <a:srgbClr val="747C74"/>
                      </a:solidFill>
                      <a:prstDash val="dot"/>
                      <a:round/>
                      <a:headEnd type="none" w="sm" len="sm"/>
                      <a:tailEnd type="none" w="sm" len="sm"/>
                    </a:lnT>
                    <a:noFill/>
                  </a:tcPr>
                </a:tc>
                <a:extLst>
                  <a:ext uri="{0D108BD9-81ED-4DB2-BD59-A6C34878D82A}">
                    <a16:rowId xmlns:a16="http://schemas.microsoft.com/office/drawing/2014/main" val="10004"/>
                  </a:ext>
                </a:extLst>
              </a:tr>
            </a:tbl>
          </a:graphicData>
        </a:graphic>
      </p:graphicFrame>
      <p:sp>
        <p:nvSpPr>
          <p:cNvPr id="631" name="Google Shape;631;p10"/>
          <p:cNvSpPr txBox="1"/>
          <p:nvPr/>
        </p:nvSpPr>
        <p:spPr>
          <a:xfrm>
            <a:off x="423158" y="1825832"/>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400" b="0" i="0" u="sng" strike="noStrike" cap="none" dirty="0">
                <a:solidFill>
                  <a:schemeClr val="accent2">
                    <a:lumMod val="75000"/>
                  </a:schemeClr>
                </a:solidFill>
                <a:latin typeface="PT Serif"/>
                <a:ea typeface="PT Serif"/>
                <a:cs typeface="PT Serif"/>
                <a:sym typeface="PT Serif"/>
                <a:hlinkClick r:id="rId3">
                  <a:extLst>
                    <a:ext uri="{A12FA001-AC4F-418D-AE19-62706E023703}">
                      <ahyp:hlinkClr xmlns:ahyp="http://schemas.microsoft.com/office/drawing/2018/hyperlinkcolor" val="tx"/>
                    </a:ext>
                  </a:extLst>
                </a:hlinkClick>
              </a:rPr>
              <a:t>User Story</a:t>
            </a:r>
            <a:r>
              <a:rPr lang="en-US" sz="1400" b="0" i="0" u="none" strike="noStrike" cap="none" dirty="0">
                <a:solidFill>
                  <a:schemeClr val="accent2">
                    <a:lumMod val="75000"/>
                  </a:schemeClr>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Conduct product discovery through stakeholder interviews to pull insights </a:t>
            </a:r>
            <a:endParaRPr sz="1400" b="0" i="0" u="none" strike="noStrike" cap="none" dirty="0">
              <a:solidFill>
                <a:srgbClr val="8F8F8F"/>
              </a:solidFill>
              <a:latin typeface="Arial"/>
              <a:ea typeface="Arial"/>
              <a:cs typeface="Arial"/>
              <a:sym typeface="Arial"/>
            </a:endParaRPr>
          </a:p>
        </p:txBody>
      </p:sp>
      <p:sp>
        <p:nvSpPr>
          <p:cNvPr id="632" name="Google Shape;632;p1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dirty="0">
              <a:solidFill>
                <a:srgbClr val="8A8A8A"/>
              </a:solidFill>
              <a:latin typeface="Source Sans Pro"/>
              <a:ea typeface="Source Sans Pro"/>
              <a:cs typeface="Source Sans Pro"/>
              <a:sym typeface="Source Sans Pro"/>
            </a:endParaRPr>
          </a:p>
        </p:txBody>
      </p:sp>
      <p:sp>
        <p:nvSpPr>
          <p:cNvPr id="633" name="Google Shape;633;p10"/>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634" name="Google Shape;634;p10"/>
          <p:cNvSpPr txBox="1"/>
          <p:nvPr/>
        </p:nvSpPr>
        <p:spPr>
          <a:xfrm>
            <a:off x="8290423" y="6384270"/>
            <a:ext cx="333871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u="sng" strike="noStrike" cap="none" dirty="0">
                <a:solidFill>
                  <a:schemeClr val="accent2">
                    <a:lumMod val="75000"/>
                  </a:schemeClr>
                </a:solidFill>
                <a:latin typeface="Source Sans Pro" panose="020B0503030403020204" pitchFamily="34" charset="0"/>
                <a:sym typeface="Arial"/>
                <a:hlinkClick r:id="rId4">
                  <a:extLst>
                    <a:ext uri="{A12FA001-AC4F-418D-AE19-62706E023703}">
                      <ahyp:hlinkClr xmlns:ahyp="http://schemas.microsoft.com/office/drawing/2018/hyperlinkcolor" val="tx"/>
                    </a:ext>
                  </a:extLst>
                </a:hlinkClick>
              </a:rPr>
              <a:t>Stakeholder Interview Notes Link</a:t>
            </a:r>
            <a:endParaRPr sz="1200" dirty="0">
              <a:solidFill>
                <a:schemeClr val="accent2">
                  <a:lumMod val="75000"/>
                </a:schemeClr>
              </a:solidFill>
              <a:latin typeface="Source Sans Pro" panose="020B0503030403020204" pitchFamily="34" charset="0"/>
            </a:endParaRPr>
          </a:p>
        </p:txBody>
      </p:sp>
      <p:grpSp>
        <p:nvGrpSpPr>
          <p:cNvPr id="635" name="Google Shape;635;p10"/>
          <p:cNvGrpSpPr/>
          <p:nvPr/>
        </p:nvGrpSpPr>
        <p:grpSpPr>
          <a:xfrm>
            <a:off x="410431" y="316366"/>
            <a:ext cx="5165039" cy="369094"/>
            <a:chOff x="410431" y="316366"/>
            <a:chExt cx="5165039" cy="369094"/>
          </a:xfrm>
        </p:grpSpPr>
        <p:sp>
          <p:nvSpPr>
            <p:cNvPr id="636" name="Google Shape;636;p10"/>
            <p:cNvSpPr/>
            <p:nvPr/>
          </p:nvSpPr>
          <p:spPr>
            <a:xfrm>
              <a:off x="410431" y="320960"/>
              <a:ext cx="262386" cy="255872"/>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1" u="none" strike="noStrike" cap="none" dirty="0">
                  <a:solidFill>
                    <a:srgbClr val="FFFFFF"/>
                  </a:solidFill>
                  <a:latin typeface="Source Sans Pro Semibold" panose="020B0503030403020204" pitchFamily="34" charset="0"/>
                  <a:ea typeface="PT Serif"/>
                  <a:cs typeface="PT Serif"/>
                  <a:sym typeface="PT Serif"/>
                </a:rPr>
                <a:t>1</a:t>
              </a:r>
              <a:endParaRPr sz="1200" b="1" u="none" strike="noStrike" cap="none" dirty="0">
                <a:solidFill>
                  <a:srgbClr val="000000"/>
                </a:solidFill>
                <a:latin typeface="Source Sans Pro Semibold" panose="020B0503030403020204" pitchFamily="34" charset="0"/>
                <a:sym typeface="Arial"/>
              </a:endParaRPr>
            </a:p>
          </p:txBody>
        </p:sp>
        <p:sp>
          <p:nvSpPr>
            <p:cNvPr id="637" name="Google Shape;637;p10"/>
            <p:cNvSpPr txBox="1"/>
            <p:nvPr/>
          </p:nvSpPr>
          <p:spPr>
            <a:xfrm>
              <a:off x="751013" y="316366"/>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Source Sans Pro"/>
                  <a:ea typeface="Source Sans Pro"/>
                  <a:cs typeface="Source Sans Pro"/>
                  <a:sym typeface="Source Sans Pro"/>
                </a:rPr>
                <a:t>PRODUCT</a:t>
              </a:r>
              <a:endParaRPr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1"/>
          <p:cNvSpPr txBox="1">
            <a:spLocks noGrp="1"/>
          </p:cNvSpPr>
          <p:nvPr>
            <p:ph type="title"/>
          </p:nvPr>
        </p:nvSpPr>
        <p:spPr>
          <a:xfrm>
            <a:off x="416943" y="750806"/>
            <a:ext cx="11353800" cy="101258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sz="3200" dirty="0"/>
              <a:t>From what we learned, we built the product outline for our long term product vision</a:t>
            </a:r>
            <a:endParaRPr dirty="0"/>
          </a:p>
        </p:txBody>
      </p:sp>
      <p:pic>
        <p:nvPicPr>
          <p:cNvPr id="643" name="Google Shape;643;p11"/>
          <p:cNvPicPr preferRelativeResize="0"/>
          <p:nvPr/>
        </p:nvPicPr>
        <p:blipFill rotWithShape="1">
          <a:blip r:embed="rId3">
            <a:alphaModFix/>
          </a:blip>
          <a:srcRect/>
          <a:stretch/>
        </p:blipFill>
        <p:spPr>
          <a:xfrm>
            <a:off x="6096000" y="1834681"/>
            <a:ext cx="5671832" cy="4133246"/>
          </a:xfrm>
          <a:prstGeom prst="rect">
            <a:avLst/>
          </a:prstGeom>
          <a:noFill/>
          <a:ln w="9525" cap="flat" cmpd="sng">
            <a:solidFill>
              <a:srgbClr val="8F8F8F"/>
            </a:solidFill>
            <a:prstDash val="solid"/>
            <a:round/>
            <a:headEnd type="none" w="sm" len="sm"/>
            <a:tailEnd type="none" w="sm" len="sm"/>
          </a:ln>
        </p:spPr>
      </p:pic>
      <p:sp>
        <p:nvSpPr>
          <p:cNvPr id="644" name="Google Shape;644;p11"/>
          <p:cNvSpPr txBox="1"/>
          <p:nvPr/>
        </p:nvSpPr>
        <p:spPr>
          <a:xfrm>
            <a:off x="424168" y="2720065"/>
            <a:ext cx="4987231" cy="67197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400" b="1" u="none" strike="noStrike" cap="none" dirty="0">
                <a:solidFill>
                  <a:schemeClr val="tx1">
                    <a:lumMod val="50000"/>
                    <a:lumOff val="50000"/>
                  </a:schemeClr>
                </a:solidFill>
                <a:latin typeface="Source Sans Pro Semibold" panose="020B0503030403020204" pitchFamily="34" charset="0"/>
                <a:ea typeface="Source Sans Pro"/>
                <a:cs typeface="Source Sans Pro"/>
                <a:sym typeface="Source Sans Pro"/>
              </a:rPr>
              <a:t>DESIRED OUTCOMES:</a:t>
            </a:r>
            <a:endParaRPr sz="1400" b="1" u="none" strike="noStrike" cap="none" dirty="0">
              <a:solidFill>
                <a:schemeClr val="tx1">
                  <a:lumMod val="50000"/>
                  <a:lumOff val="50000"/>
                </a:schemeClr>
              </a:solidFill>
              <a:latin typeface="Source Sans Pro Semibold" panose="020B0503030403020204" pitchFamily="34" charset="0"/>
              <a:ea typeface="Source Sans Pro"/>
              <a:cs typeface="Source Sans Pro"/>
              <a:sym typeface="Source Sans Pro"/>
            </a:endParaRPr>
          </a:p>
          <a:p>
            <a:pPr marL="0" marR="0" lvl="0" indent="0" algn="l" rtl="0">
              <a:lnSpc>
                <a:spcPct val="90000"/>
              </a:lnSpc>
              <a:spcBef>
                <a:spcPts val="2000"/>
              </a:spcBef>
              <a:spcAft>
                <a:spcPts val="0"/>
              </a:spcAft>
              <a:buClr>
                <a:schemeClr val="dk2"/>
              </a:buClr>
              <a:buSzPts val="2200"/>
              <a:buFont typeface="Arial"/>
              <a:buNone/>
            </a:pPr>
            <a:r>
              <a:rPr lang="en-US" sz="1600" b="0" i="0" u="none" strike="noStrike" cap="none" dirty="0">
                <a:solidFill>
                  <a:schemeClr val="dk2"/>
                </a:solidFill>
                <a:latin typeface="PT Serif"/>
                <a:ea typeface="PT Serif"/>
                <a:cs typeface="PT Serif"/>
                <a:sym typeface="PT Serif"/>
              </a:rPr>
              <a:t>As a Veteran, I…</a:t>
            </a:r>
            <a:endParaRPr sz="1600" b="0" i="0" u="none" strike="noStrike" cap="none" dirty="0">
              <a:solidFill>
                <a:schemeClr val="dk2"/>
              </a:solidFill>
              <a:latin typeface="Arial"/>
              <a:ea typeface="Arial"/>
              <a:cs typeface="Arial"/>
              <a:sym typeface="Arial"/>
            </a:endParaRPr>
          </a:p>
        </p:txBody>
      </p:sp>
      <p:sp>
        <p:nvSpPr>
          <p:cNvPr id="645" name="Google Shape;645;p1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dirty="0">
              <a:solidFill>
                <a:srgbClr val="8A8A8A"/>
              </a:solidFill>
              <a:latin typeface="Source Sans Pro"/>
              <a:ea typeface="Source Sans Pro"/>
              <a:cs typeface="Source Sans Pro"/>
              <a:sym typeface="Source Sans Pro"/>
            </a:endParaRPr>
          </a:p>
        </p:txBody>
      </p:sp>
      <p:sp>
        <p:nvSpPr>
          <p:cNvPr id="646" name="Google Shape;646;p11"/>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647" name="Google Shape;647;p11"/>
          <p:cNvSpPr txBox="1"/>
          <p:nvPr/>
        </p:nvSpPr>
        <p:spPr>
          <a:xfrm>
            <a:off x="9123459" y="6111361"/>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u="sng" strike="noStrike" cap="none" dirty="0">
                <a:solidFill>
                  <a:schemeClr val="accent2">
                    <a:lumMod val="75000"/>
                  </a:schemeClr>
                </a:solidFill>
                <a:latin typeface="Source Sans Pro" panose="020B0503030403020204" pitchFamily="34" charset="0"/>
                <a:sym typeface="Arial"/>
                <a:hlinkClick r:id="rId4">
                  <a:extLst>
                    <a:ext uri="{A12FA001-AC4F-418D-AE19-62706E023703}">
                      <ahyp:hlinkClr xmlns:ahyp="http://schemas.microsoft.com/office/drawing/2018/hyperlinkcolor" val="tx"/>
                    </a:ext>
                  </a:extLst>
                </a:hlinkClick>
              </a:rPr>
              <a:t>Product Outline Link</a:t>
            </a:r>
            <a:endParaRPr sz="1200" u="none" strike="noStrike" cap="none" dirty="0">
              <a:solidFill>
                <a:schemeClr val="accent2">
                  <a:lumMod val="75000"/>
                </a:schemeClr>
              </a:solidFill>
              <a:latin typeface="Source Sans Pro" panose="020B0503030403020204" pitchFamily="34" charset="0"/>
              <a:sym typeface="Arial"/>
            </a:endParaRPr>
          </a:p>
        </p:txBody>
      </p:sp>
      <p:grpSp>
        <p:nvGrpSpPr>
          <p:cNvPr id="648" name="Google Shape;648;p11"/>
          <p:cNvGrpSpPr/>
          <p:nvPr/>
        </p:nvGrpSpPr>
        <p:grpSpPr>
          <a:xfrm>
            <a:off x="410431" y="316366"/>
            <a:ext cx="5165039" cy="369094"/>
            <a:chOff x="410431" y="316366"/>
            <a:chExt cx="5165039" cy="369094"/>
          </a:xfrm>
        </p:grpSpPr>
        <p:sp>
          <p:nvSpPr>
            <p:cNvPr id="649" name="Google Shape;649;p11"/>
            <p:cNvSpPr/>
            <p:nvPr/>
          </p:nvSpPr>
          <p:spPr>
            <a:xfrm>
              <a:off x="410431" y="320960"/>
              <a:ext cx="262386" cy="255872"/>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1" u="none" strike="noStrike" cap="none" dirty="0">
                  <a:solidFill>
                    <a:srgbClr val="FFFFFF"/>
                  </a:solidFill>
                  <a:latin typeface="Source Sans Pro Semibold" panose="020B0503030403020204" pitchFamily="34" charset="0"/>
                  <a:ea typeface="PT Serif"/>
                  <a:cs typeface="PT Serif"/>
                  <a:sym typeface="PT Serif"/>
                </a:rPr>
                <a:t>1</a:t>
              </a:r>
              <a:endParaRPr sz="1200" b="1" u="none" strike="noStrike" cap="none" dirty="0">
                <a:solidFill>
                  <a:srgbClr val="000000"/>
                </a:solidFill>
                <a:latin typeface="Source Sans Pro Semibold" panose="020B0503030403020204" pitchFamily="34" charset="0"/>
                <a:sym typeface="Arial"/>
              </a:endParaRPr>
            </a:p>
          </p:txBody>
        </p:sp>
        <p:sp>
          <p:nvSpPr>
            <p:cNvPr id="650" name="Google Shape;650;p11"/>
            <p:cNvSpPr txBox="1"/>
            <p:nvPr/>
          </p:nvSpPr>
          <p:spPr>
            <a:xfrm>
              <a:off x="751013" y="316366"/>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Source Sans Pro"/>
                  <a:ea typeface="Source Sans Pro"/>
                  <a:cs typeface="Source Sans Pro"/>
                  <a:sym typeface="Source Sans Pro"/>
                </a:rPr>
                <a:t>PRODUCT</a:t>
              </a:r>
              <a:endParaRPr dirty="0"/>
            </a:p>
          </p:txBody>
        </p:sp>
      </p:grpSp>
      <p:sp>
        <p:nvSpPr>
          <p:cNvPr id="651" name="Google Shape;651;p11"/>
          <p:cNvSpPr txBox="1"/>
          <p:nvPr/>
        </p:nvSpPr>
        <p:spPr>
          <a:xfrm>
            <a:off x="423158" y="1825832"/>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400" b="0" i="0" u="sng" strike="noStrike" cap="none" dirty="0">
                <a:solidFill>
                  <a:schemeClr val="accent2">
                    <a:lumMod val="75000"/>
                  </a:schemeClr>
                </a:solidFill>
                <a:latin typeface="PT Serif"/>
                <a:ea typeface="PT Serif"/>
                <a:cs typeface="PT Serif"/>
                <a:sym typeface="PT Serif"/>
                <a:hlinkClick r:id="rId5">
                  <a:extLst>
                    <a:ext uri="{A12FA001-AC4F-418D-AE19-62706E023703}">
                      <ahyp:hlinkClr xmlns:ahyp="http://schemas.microsoft.com/office/drawing/2018/hyperlinkcolor" val="tx"/>
                    </a:ext>
                  </a:extLst>
                </a:hlinkClick>
              </a:rPr>
              <a:t>User Story</a:t>
            </a:r>
            <a:r>
              <a:rPr lang="en-US" sz="1400" b="0" i="0" u="none" strike="noStrike" cap="none" dirty="0">
                <a:solidFill>
                  <a:schemeClr val="accent2">
                    <a:lumMod val="75000"/>
                  </a:schemeClr>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Draft product outline</a:t>
            </a:r>
            <a:endParaRPr sz="1400" b="0" i="0" u="none" strike="noStrike" cap="none" dirty="0">
              <a:solidFill>
                <a:srgbClr val="8F8F8F"/>
              </a:solidFill>
              <a:latin typeface="Arial"/>
              <a:ea typeface="Arial"/>
              <a:cs typeface="Arial"/>
              <a:sym typeface="Arial"/>
            </a:endParaRPr>
          </a:p>
        </p:txBody>
      </p:sp>
      <p:sp>
        <p:nvSpPr>
          <p:cNvPr id="652" name="Google Shape;652;p11"/>
          <p:cNvSpPr txBox="1">
            <a:spLocks noGrp="1"/>
          </p:cNvSpPr>
          <p:nvPr>
            <p:ph type="body" idx="1"/>
          </p:nvPr>
        </p:nvSpPr>
        <p:spPr>
          <a:xfrm>
            <a:off x="411750" y="3649766"/>
            <a:ext cx="5163720" cy="2208621"/>
          </a:xfrm>
          <a:prstGeom prst="rect">
            <a:avLst/>
          </a:prstGeom>
          <a:noFill/>
          <a:ln>
            <a:noFill/>
          </a:ln>
        </p:spPr>
        <p:txBody>
          <a:bodyPr spcFirstLastPara="1" wrap="square" lIns="91425" tIns="45700" rIns="91425" bIns="45700" anchor="t" anchorCtr="0">
            <a:normAutofit/>
          </a:bodyPr>
          <a:lstStyle/>
          <a:p>
            <a:pPr marL="173038" lvl="1" indent="-166688" algn="l" rtl="0">
              <a:lnSpc>
                <a:spcPct val="90000"/>
              </a:lnSpc>
              <a:spcBef>
                <a:spcPts val="500"/>
              </a:spcBef>
              <a:spcAft>
                <a:spcPts val="0"/>
              </a:spcAft>
              <a:buSzPts val="1260"/>
              <a:buChar char="▪"/>
            </a:pPr>
            <a:r>
              <a:rPr lang="en-US" sz="1600" dirty="0"/>
              <a:t>Can easily access my 1095-B form while logged into my VA.gov account</a:t>
            </a:r>
            <a:endParaRPr dirty="0"/>
          </a:p>
          <a:p>
            <a:pPr marL="173038" lvl="1" indent="-166688" algn="l" rtl="0">
              <a:lnSpc>
                <a:spcPct val="90000"/>
              </a:lnSpc>
              <a:spcBef>
                <a:spcPts val="900"/>
              </a:spcBef>
              <a:spcAft>
                <a:spcPts val="0"/>
              </a:spcAft>
              <a:buSzPts val="1260"/>
              <a:buChar char="▪"/>
            </a:pPr>
            <a:r>
              <a:rPr lang="en-US" sz="1600" dirty="0"/>
              <a:t>Know how to address an error on the form</a:t>
            </a:r>
            <a:endParaRPr dirty="0"/>
          </a:p>
          <a:p>
            <a:pPr marL="173038" lvl="1" indent="-166688" algn="l" rtl="0">
              <a:lnSpc>
                <a:spcPct val="90000"/>
              </a:lnSpc>
              <a:spcBef>
                <a:spcPts val="900"/>
              </a:spcBef>
              <a:spcAft>
                <a:spcPts val="400"/>
              </a:spcAft>
              <a:buSzPts val="1260"/>
              <a:buChar char="▪"/>
            </a:pPr>
            <a:r>
              <a:rPr lang="en-US" sz="1600" dirty="0"/>
              <a:t>Can choose to no longer receive a physical copy of the form in the mail</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2"/>
          <p:cNvSpPr txBox="1"/>
          <p:nvPr/>
        </p:nvSpPr>
        <p:spPr>
          <a:xfrm>
            <a:off x="2706688" y="6515078"/>
            <a:ext cx="6932905" cy="110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03A46"/>
              </a:buClr>
              <a:buSzPts val="800"/>
              <a:buFont typeface="Arial"/>
              <a:buNone/>
            </a:pPr>
            <a:r>
              <a:rPr lang="en-US" sz="800" b="0" i="1" u="none" strike="noStrike" cap="none" dirty="0">
                <a:solidFill>
                  <a:srgbClr val="303A46"/>
                </a:solidFill>
                <a:latin typeface="PT Serif"/>
                <a:ea typeface="PT Serif"/>
                <a:cs typeface="PT Serif"/>
                <a:sym typeface="PT Serif"/>
              </a:rPr>
              <a:t>Note: Additional user stories that were considered and deprioritized out of the product backlog by the Business Owner noted in the Mural</a:t>
            </a:r>
            <a:endParaRPr sz="1400" b="0" i="0" u="none" strike="noStrike" cap="none" dirty="0">
              <a:solidFill>
                <a:srgbClr val="000000"/>
              </a:solidFill>
              <a:latin typeface="Arial"/>
              <a:ea typeface="Arial"/>
              <a:cs typeface="Arial"/>
              <a:sym typeface="Arial"/>
            </a:endParaRPr>
          </a:p>
        </p:txBody>
      </p:sp>
      <p:sp>
        <p:nvSpPr>
          <p:cNvPr id="659" name="Google Shape;659;p12"/>
          <p:cNvSpPr txBox="1"/>
          <p:nvPr/>
        </p:nvSpPr>
        <p:spPr>
          <a:xfrm>
            <a:off x="1643549" y="2314561"/>
            <a:ext cx="2379933" cy="15234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FFFFFF"/>
              </a:buClr>
              <a:buSzPts val="1000"/>
              <a:buFont typeface="Arial"/>
              <a:buNone/>
            </a:pPr>
            <a:r>
              <a:rPr lang="en-US" sz="1050" b="1" u="none" strike="noStrike" cap="none" dirty="0">
                <a:solidFill>
                  <a:schemeClr val="tx2">
                    <a:lumMod val="50000"/>
                  </a:schemeClr>
                </a:solidFill>
                <a:latin typeface="Source Sans Pro Semibold" panose="020B0503030403020204" pitchFamily="34" charset="0"/>
                <a:ea typeface="PT Serif"/>
                <a:cs typeface="PT Serif"/>
                <a:sym typeface="PT Serif"/>
              </a:rPr>
              <a:t>FIND THE FORM</a:t>
            </a:r>
            <a:endParaRPr lang="en-US" sz="1600" b="1" u="none" strike="noStrike" cap="none" dirty="0">
              <a:solidFill>
                <a:schemeClr val="tx2">
                  <a:lumMod val="50000"/>
                </a:schemeClr>
              </a:solidFill>
              <a:latin typeface="Source Sans Pro Semibold" panose="020B0503030403020204" pitchFamily="34" charset="0"/>
              <a:sym typeface="Arial"/>
            </a:endParaRPr>
          </a:p>
        </p:txBody>
      </p:sp>
      <p:sp>
        <p:nvSpPr>
          <p:cNvPr id="660" name="Google Shape;660;p12"/>
          <p:cNvSpPr txBox="1"/>
          <p:nvPr/>
        </p:nvSpPr>
        <p:spPr>
          <a:xfrm>
            <a:off x="4232981" y="2307636"/>
            <a:ext cx="2379933" cy="16619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FFFFFF"/>
              </a:buClr>
              <a:buSzPts val="1000"/>
              <a:buFont typeface="Arial"/>
              <a:buNone/>
            </a:pPr>
            <a:r>
              <a:rPr lang="en-US" sz="1050" b="1" u="none" strike="noStrike" cap="none" dirty="0">
                <a:solidFill>
                  <a:schemeClr val="tx2">
                    <a:lumMod val="50000"/>
                  </a:schemeClr>
                </a:solidFill>
                <a:latin typeface="Source Sans Pro Semibold" panose="020B0503030403020204" pitchFamily="34" charset="0"/>
                <a:ea typeface="PT Serif"/>
                <a:cs typeface="PT Serif"/>
                <a:sym typeface="PT Serif"/>
              </a:rPr>
              <a:t>ACCESS THE FORM (UNAUTHENTICATED)</a:t>
            </a:r>
            <a:endParaRPr lang="en-US" sz="1600" b="1" u="none" strike="noStrike" cap="none" dirty="0">
              <a:solidFill>
                <a:schemeClr val="tx2">
                  <a:lumMod val="50000"/>
                </a:schemeClr>
              </a:solidFill>
              <a:latin typeface="Source Sans Pro Semibold" panose="020B0503030403020204" pitchFamily="34" charset="0"/>
              <a:sym typeface="Arial"/>
            </a:endParaRPr>
          </a:p>
        </p:txBody>
      </p:sp>
      <p:sp>
        <p:nvSpPr>
          <p:cNvPr id="661" name="Google Shape;661;p12"/>
          <p:cNvSpPr txBox="1"/>
          <p:nvPr/>
        </p:nvSpPr>
        <p:spPr>
          <a:xfrm>
            <a:off x="6759791" y="2307636"/>
            <a:ext cx="2379933" cy="16619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FFFFFF"/>
              </a:buClr>
              <a:buSzPts val="1000"/>
              <a:buFont typeface="Arial"/>
              <a:buNone/>
            </a:pPr>
            <a:r>
              <a:rPr lang="en-US" sz="1050" b="1" u="none" strike="noStrike" cap="none" dirty="0">
                <a:solidFill>
                  <a:schemeClr val="tx2">
                    <a:lumMod val="50000"/>
                  </a:schemeClr>
                </a:solidFill>
                <a:latin typeface="Source Sans Pro Semibold" panose="020B0503030403020204" pitchFamily="34" charset="0"/>
                <a:ea typeface="PT Serif"/>
                <a:cs typeface="PT Serif"/>
                <a:sym typeface="PT Serif"/>
              </a:rPr>
              <a:t>ACCESS THE FORM (AUTHENTICATED)</a:t>
            </a:r>
            <a:endParaRPr lang="en-US" sz="1600" b="1" u="none" strike="noStrike" cap="none" dirty="0">
              <a:solidFill>
                <a:schemeClr val="tx2">
                  <a:lumMod val="50000"/>
                </a:schemeClr>
              </a:solidFill>
              <a:latin typeface="Source Sans Pro Semibold" panose="020B0503030403020204" pitchFamily="34" charset="0"/>
              <a:sym typeface="Arial"/>
            </a:endParaRPr>
          </a:p>
        </p:txBody>
      </p:sp>
      <p:sp>
        <p:nvSpPr>
          <p:cNvPr id="662" name="Google Shape;662;p12"/>
          <p:cNvSpPr txBox="1"/>
          <p:nvPr/>
        </p:nvSpPr>
        <p:spPr>
          <a:xfrm>
            <a:off x="9286605" y="2307636"/>
            <a:ext cx="2379933" cy="16619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FFFFFF"/>
              </a:buClr>
              <a:buSzPts val="1000"/>
              <a:buFont typeface="Arial"/>
              <a:buNone/>
            </a:pPr>
            <a:r>
              <a:rPr lang="en-US" sz="1050" b="1" u="none" strike="noStrike" cap="none" dirty="0">
                <a:solidFill>
                  <a:schemeClr val="tx2">
                    <a:lumMod val="50000"/>
                  </a:schemeClr>
                </a:solidFill>
                <a:latin typeface="Source Sans Pro Semibold" panose="020B0503030403020204" pitchFamily="34" charset="0"/>
                <a:ea typeface="PT Serif"/>
                <a:cs typeface="PT Serif"/>
                <a:sym typeface="PT Serif"/>
              </a:rPr>
              <a:t>GET HELP</a:t>
            </a:r>
            <a:endParaRPr lang="en-US" sz="1600" b="1" u="none" strike="noStrike" cap="none" dirty="0">
              <a:solidFill>
                <a:schemeClr val="tx2">
                  <a:lumMod val="50000"/>
                </a:schemeClr>
              </a:solidFill>
              <a:latin typeface="Source Sans Pro Semibold" panose="020B0503030403020204" pitchFamily="34" charset="0"/>
              <a:sym typeface="Arial"/>
            </a:endParaRPr>
          </a:p>
        </p:txBody>
      </p:sp>
      <p:cxnSp>
        <p:nvCxnSpPr>
          <p:cNvPr id="663" name="Google Shape;663;p12"/>
          <p:cNvCxnSpPr/>
          <p:nvPr/>
        </p:nvCxnSpPr>
        <p:spPr>
          <a:xfrm rot="10800000">
            <a:off x="4159542" y="2204702"/>
            <a:ext cx="0" cy="461676"/>
          </a:xfrm>
          <a:prstGeom prst="straightConnector1">
            <a:avLst/>
          </a:prstGeom>
          <a:noFill/>
          <a:ln w="9525" cap="flat" cmpd="sng">
            <a:solidFill>
              <a:schemeClr val="lt1"/>
            </a:solidFill>
            <a:prstDash val="solid"/>
            <a:miter lim="800000"/>
            <a:headEnd type="none" w="sm" len="sm"/>
            <a:tailEnd type="none" w="sm" len="sm"/>
          </a:ln>
        </p:spPr>
      </p:cxnSp>
      <p:grpSp>
        <p:nvGrpSpPr>
          <p:cNvPr id="666" name="Google Shape;666;p12"/>
          <p:cNvGrpSpPr/>
          <p:nvPr/>
        </p:nvGrpSpPr>
        <p:grpSpPr>
          <a:xfrm>
            <a:off x="419100" y="2777228"/>
            <a:ext cx="11247438" cy="1230795"/>
            <a:chOff x="419100" y="2777228"/>
            <a:chExt cx="11247438" cy="1230795"/>
          </a:xfrm>
        </p:grpSpPr>
        <p:sp>
          <p:nvSpPr>
            <p:cNvPr id="667" name="Google Shape;667;p12"/>
            <p:cNvSpPr txBox="1"/>
            <p:nvPr/>
          </p:nvSpPr>
          <p:spPr>
            <a:xfrm>
              <a:off x="419100" y="2777228"/>
              <a:ext cx="1256661" cy="2769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1000"/>
                <a:buFont typeface="Arial"/>
                <a:buNone/>
              </a:pPr>
              <a:r>
                <a:rPr lang="en-US" sz="1000" b="1" i="0" u="none" strike="noStrike" cap="none" dirty="0">
                  <a:solidFill>
                    <a:schemeClr val="dk2"/>
                  </a:solidFill>
                  <a:latin typeface="PT Serif"/>
                  <a:ea typeface="PT Serif"/>
                  <a:cs typeface="PT Serif"/>
                  <a:sym typeface="PT Serif"/>
                </a:rPr>
                <a:t>Must Do</a:t>
              </a:r>
              <a:br>
                <a:rPr lang="en-US" sz="1000" b="1" i="0" u="none" strike="noStrike" cap="none" dirty="0">
                  <a:solidFill>
                    <a:schemeClr val="dk2"/>
                  </a:solidFill>
                  <a:latin typeface="PT Serif"/>
                  <a:ea typeface="PT Serif"/>
                  <a:cs typeface="PT Serif"/>
                  <a:sym typeface="PT Serif"/>
                </a:rPr>
              </a:br>
              <a:r>
                <a:rPr lang="en-US" sz="1000" b="0" i="0" u="none" strike="noStrike" cap="none" dirty="0">
                  <a:solidFill>
                    <a:schemeClr val="dk2"/>
                  </a:solidFill>
                  <a:latin typeface="PT Serif"/>
                  <a:ea typeface="PT Serif"/>
                  <a:cs typeface="PT Serif"/>
                  <a:sym typeface="PT Serif"/>
                </a:rPr>
                <a:t>(MVP)</a:t>
              </a:r>
              <a:endParaRPr sz="1400" b="0" i="0" u="none" strike="noStrike" cap="none" dirty="0">
                <a:solidFill>
                  <a:srgbClr val="000000"/>
                </a:solidFill>
                <a:latin typeface="Arial"/>
                <a:ea typeface="Arial"/>
                <a:cs typeface="Arial"/>
                <a:sym typeface="Arial"/>
              </a:endParaRPr>
            </a:p>
          </p:txBody>
        </p:sp>
        <p:sp>
          <p:nvSpPr>
            <p:cNvPr id="668" name="Google Shape;668;p12"/>
            <p:cNvSpPr txBox="1"/>
            <p:nvPr/>
          </p:nvSpPr>
          <p:spPr>
            <a:xfrm>
              <a:off x="1675761" y="2782046"/>
              <a:ext cx="2526809" cy="1225977"/>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000"/>
                <a:buFont typeface="Arial"/>
                <a:buChar char="•"/>
              </a:pPr>
              <a:r>
                <a:rPr lang="en-US" sz="1000" u="none" strike="noStrike" cap="none" dirty="0">
                  <a:solidFill>
                    <a:schemeClr val="dk2"/>
                  </a:solidFill>
                  <a:latin typeface="PT Serif" panose="020A0603040505020204" pitchFamily="18" charset="77"/>
                  <a:ea typeface="PT Serif"/>
                  <a:cs typeface="PT Serif"/>
                  <a:sym typeface="PT Serif"/>
                </a:rPr>
                <a:t>As a Veteran, I want to easily find the form through Google so that I can find it through my normal methods</a:t>
              </a:r>
              <a:endParaRPr sz="1400" u="none" strike="noStrike" cap="none" dirty="0">
                <a:solidFill>
                  <a:schemeClr val="dk2"/>
                </a:solidFill>
                <a:latin typeface="PT Serif" panose="020A0603040505020204" pitchFamily="18" charset="77"/>
                <a:sym typeface="Arial"/>
              </a:endParaRPr>
            </a:p>
            <a:p>
              <a:pPr marL="117475" marR="0" lvl="0" indent="-117475" algn="l" rtl="0">
                <a:lnSpc>
                  <a:spcPct val="90000"/>
                </a:lnSpc>
                <a:spcBef>
                  <a:spcPts val="1000"/>
                </a:spcBef>
                <a:spcAft>
                  <a:spcPts val="0"/>
                </a:spcAft>
                <a:buClr>
                  <a:schemeClr val="dk2"/>
                </a:buClr>
                <a:buSzPts val="1000"/>
                <a:buFont typeface="Arial"/>
                <a:buChar char="•"/>
              </a:pPr>
              <a:r>
                <a:rPr lang="en-US" sz="1000" u="none" strike="noStrike" cap="none" dirty="0">
                  <a:solidFill>
                    <a:schemeClr val="dk2"/>
                  </a:solidFill>
                  <a:latin typeface="PT Serif" panose="020A0603040505020204" pitchFamily="18" charset="77"/>
                  <a:ea typeface="PT Serif"/>
                  <a:cs typeface="PT Serif"/>
                  <a:sym typeface="PT Serif"/>
                </a:rPr>
                <a:t>As a Veteran, I want to quickly navigate to my form once I log in</a:t>
              </a:r>
              <a:endParaRPr sz="1400" u="none" strike="noStrike" cap="none" dirty="0">
                <a:solidFill>
                  <a:schemeClr val="dk2"/>
                </a:solidFill>
                <a:latin typeface="PT Serif" panose="020A0603040505020204" pitchFamily="18" charset="77"/>
                <a:sym typeface="Arial"/>
              </a:endParaRPr>
            </a:p>
            <a:p>
              <a:pPr marL="117475" marR="0" lvl="0" indent="-117475" algn="l" rtl="0">
                <a:lnSpc>
                  <a:spcPct val="90000"/>
                </a:lnSpc>
                <a:spcBef>
                  <a:spcPts val="1000"/>
                </a:spcBef>
                <a:spcAft>
                  <a:spcPts val="0"/>
                </a:spcAft>
                <a:buClr>
                  <a:schemeClr val="dk2"/>
                </a:buClr>
                <a:buSzPts val="1000"/>
                <a:buFont typeface="Arial"/>
                <a:buChar char="•"/>
              </a:pPr>
              <a:r>
                <a:rPr lang="en-US" sz="1000" u="none" strike="noStrike" cap="none" dirty="0">
                  <a:solidFill>
                    <a:schemeClr val="dk2"/>
                  </a:solidFill>
                  <a:latin typeface="PT Serif" panose="020A0603040505020204" pitchFamily="18" charset="77"/>
                  <a:ea typeface="PT Serif"/>
                  <a:cs typeface="PT Serif"/>
                  <a:sym typeface="PT Serif"/>
                </a:rPr>
                <a:t>As a Veteran, I want to use VA.gov Search functionality to easily find my form</a:t>
              </a:r>
              <a:endParaRPr sz="1400" u="none" strike="noStrike" cap="none" dirty="0">
                <a:solidFill>
                  <a:schemeClr val="dk2"/>
                </a:solidFill>
                <a:latin typeface="PT Serif" panose="020A0603040505020204" pitchFamily="18" charset="77"/>
                <a:sym typeface="Arial"/>
              </a:endParaRPr>
            </a:p>
          </p:txBody>
        </p:sp>
        <p:sp>
          <p:nvSpPr>
            <p:cNvPr id="669" name="Google Shape;669;p12"/>
            <p:cNvSpPr txBox="1"/>
            <p:nvPr/>
          </p:nvSpPr>
          <p:spPr>
            <a:xfrm>
              <a:off x="4232981" y="2782046"/>
              <a:ext cx="2379933" cy="959237"/>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000"/>
                <a:buFont typeface="Arial"/>
                <a:buChar char="•"/>
              </a:pPr>
              <a:r>
                <a:rPr lang="en-US" sz="1000" u="none" strike="noStrike" cap="none" dirty="0">
                  <a:solidFill>
                    <a:schemeClr val="dk2"/>
                  </a:solidFill>
                  <a:latin typeface="PT Serif" panose="020A0603040505020204" pitchFamily="18" charset="77"/>
                  <a:ea typeface="PT Serif"/>
                  <a:cs typeface="PT Serif"/>
                  <a:sym typeface="PT Serif"/>
                </a:rPr>
                <a:t>As a Veteran, I want to learn about the form, so that I know whether or not I need to log in and download it</a:t>
              </a:r>
              <a:endParaRPr sz="1400" u="none" strike="noStrike" cap="none" dirty="0">
                <a:solidFill>
                  <a:schemeClr val="dk2"/>
                </a:solidFill>
                <a:latin typeface="PT Serif" panose="020A0603040505020204" pitchFamily="18" charset="77"/>
                <a:sym typeface="Arial"/>
              </a:endParaRPr>
            </a:p>
            <a:p>
              <a:pPr marL="117475" marR="0" lvl="0" indent="-117475" algn="l" rtl="0">
                <a:lnSpc>
                  <a:spcPct val="90000"/>
                </a:lnSpc>
                <a:spcBef>
                  <a:spcPts val="1000"/>
                </a:spcBef>
                <a:spcAft>
                  <a:spcPts val="0"/>
                </a:spcAft>
                <a:buClr>
                  <a:schemeClr val="dk2"/>
                </a:buClr>
                <a:buSzPts val="1000"/>
                <a:buFont typeface="Arial"/>
                <a:buChar char="•"/>
              </a:pPr>
              <a:r>
                <a:rPr lang="en-US" sz="1000" u="none" strike="noStrike" cap="none" dirty="0">
                  <a:solidFill>
                    <a:schemeClr val="dk2"/>
                  </a:solidFill>
                  <a:latin typeface="PT Serif" panose="020A0603040505020204" pitchFamily="18" charset="77"/>
                  <a:ea typeface="PT Serif"/>
                  <a:cs typeface="PT Serif"/>
                  <a:sym typeface="PT Serif"/>
                </a:rPr>
                <a:t>As a Veteran, if I'm not logged in, I want to be redirected to login to be able to download the form</a:t>
              </a:r>
              <a:endParaRPr sz="1400" u="none" strike="noStrike" cap="none" dirty="0">
                <a:solidFill>
                  <a:schemeClr val="dk2"/>
                </a:solidFill>
                <a:latin typeface="PT Serif" panose="020A0603040505020204" pitchFamily="18" charset="77"/>
                <a:sym typeface="Arial"/>
              </a:endParaRPr>
            </a:p>
          </p:txBody>
        </p:sp>
        <p:sp>
          <p:nvSpPr>
            <p:cNvPr id="670" name="Google Shape;670;p12"/>
            <p:cNvSpPr txBox="1"/>
            <p:nvPr/>
          </p:nvSpPr>
          <p:spPr>
            <a:xfrm>
              <a:off x="6759792" y="2782046"/>
              <a:ext cx="2379933" cy="820738"/>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000"/>
                <a:buFont typeface="Arial"/>
                <a:buChar char="•"/>
              </a:pPr>
              <a:r>
                <a:rPr lang="en-US" sz="1000" u="none" strike="noStrike" cap="none" dirty="0">
                  <a:solidFill>
                    <a:schemeClr val="dk2"/>
                  </a:solidFill>
                  <a:latin typeface="PT Serif" panose="020A0603040505020204" pitchFamily="18" charset="77"/>
                  <a:ea typeface="PT Serif"/>
                  <a:cs typeface="PT Serif"/>
                  <a:sym typeface="PT Serif"/>
                </a:rPr>
                <a:t>As a Veteran, I want to understand what the form is so that I know what to do with it</a:t>
              </a:r>
              <a:endParaRPr sz="1400" u="none" strike="noStrike" cap="none" dirty="0">
                <a:solidFill>
                  <a:schemeClr val="dk2"/>
                </a:solidFill>
                <a:latin typeface="PT Serif" panose="020A0603040505020204" pitchFamily="18" charset="77"/>
                <a:sym typeface="Arial"/>
              </a:endParaRPr>
            </a:p>
            <a:p>
              <a:pPr marL="117475" marR="0" lvl="0" indent="-117475" algn="l" rtl="0">
                <a:lnSpc>
                  <a:spcPct val="90000"/>
                </a:lnSpc>
                <a:spcBef>
                  <a:spcPts val="1000"/>
                </a:spcBef>
                <a:spcAft>
                  <a:spcPts val="0"/>
                </a:spcAft>
                <a:buClr>
                  <a:schemeClr val="dk2"/>
                </a:buClr>
                <a:buSzPts val="1000"/>
                <a:buFont typeface="Arial"/>
                <a:buChar char="•"/>
              </a:pPr>
              <a:r>
                <a:rPr lang="en-US" sz="1000" u="none" strike="noStrike" cap="none" dirty="0">
                  <a:solidFill>
                    <a:schemeClr val="dk2"/>
                  </a:solidFill>
                  <a:latin typeface="PT Serif" panose="020A0603040505020204" pitchFamily="18" charset="77"/>
                  <a:ea typeface="PT Serif"/>
                  <a:cs typeface="PT Serif"/>
                  <a:sym typeface="PT Serif"/>
                </a:rPr>
                <a:t>As a Veteran, I want to download my form so that I can have it for my records</a:t>
              </a:r>
              <a:endParaRPr sz="1400" u="none" strike="noStrike" cap="none" dirty="0">
                <a:solidFill>
                  <a:schemeClr val="dk2"/>
                </a:solidFill>
                <a:latin typeface="PT Serif" panose="020A0603040505020204" pitchFamily="18" charset="77"/>
                <a:sym typeface="Arial"/>
              </a:endParaRPr>
            </a:p>
          </p:txBody>
        </p:sp>
        <p:sp>
          <p:nvSpPr>
            <p:cNvPr id="671" name="Google Shape;671;p12"/>
            <p:cNvSpPr txBox="1"/>
            <p:nvPr/>
          </p:nvSpPr>
          <p:spPr>
            <a:xfrm>
              <a:off x="9286605" y="2782046"/>
              <a:ext cx="2379933" cy="959237"/>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000"/>
                <a:buFont typeface="Arial"/>
                <a:buChar char="•"/>
              </a:pPr>
              <a:r>
                <a:rPr lang="en-US" sz="1000" u="none" strike="noStrike" cap="none" dirty="0">
                  <a:solidFill>
                    <a:schemeClr val="dk2"/>
                  </a:solidFill>
                  <a:latin typeface="PT Serif" panose="020A0603040505020204" pitchFamily="18" charset="77"/>
                  <a:ea typeface="PT Serif"/>
                  <a:cs typeface="PT Serif"/>
                  <a:sym typeface="PT Serif"/>
                </a:rPr>
                <a:t>As a Veteran, I want to fix a mistake in my form to avoid any issues with my taxes</a:t>
              </a:r>
              <a:endParaRPr sz="1400" u="none" strike="noStrike" cap="none" dirty="0">
                <a:solidFill>
                  <a:schemeClr val="dk2"/>
                </a:solidFill>
                <a:latin typeface="PT Serif" panose="020A0603040505020204" pitchFamily="18" charset="77"/>
                <a:sym typeface="Arial"/>
              </a:endParaRPr>
            </a:p>
            <a:p>
              <a:pPr marL="117475" marR="0" lvl="0" indent="-117475" algn="l" rtl="0">
                <a:lnSpc>
                  <a:spcPct val="90000"/>
                </a:lnSpc>
                <a:spcBef>
                  <a:spcPts val="1000"/>
                </a:spcBef>
                <a:spcAft>
                  <a:spcPts val="0"/>
                </a:spcAft>
                <a:buClr>
                  <a:schemeClr val="dk2"/>
                </a:buClr>
                <a:buSzPts val="1000"/>
                <a:buFont typeface="Arial"/>
                <a:buChar char="•"/>
              </a:pPr>
              <a:r>
                <a:rPr lang="en-US" sz="1000" u="none" strike="noStrike" cap="none" dirty="0">
                  <a:solidFill>
                    <a:schemeClr val="dk2"/>
                  </a:solidFill>
                  <a:latin typeface="PT Serif" panose="020A0603040505020204" pitchFamily="18" charset="77"/>
                  <a:ea typeface="PT Serif"/>
                  <a:cs typeface="PT Serif"/>
                  <a:sym typeface="PT Serif"/>
                </a:rPr>
                <a:t>As a Veteran, I want to ask a question about the form so that I understand what to do</a:t>
              </a:r>
              <a:endParaRPr sz="1400" u="none" strike="noStrike" cap="none" dirty="0">
                <a:solidFill>
                  <a:schemeClr val="dk2"/>
                </a:solidFill>
                <a:latin typeface="PT Serif" panose="020A0603040505020204" pitchFamily="18" charset="77"/>
                <a:sym typeface="Arial"/>
              </a:endParaRPr>
            </a:p>
          </p:txBody>
        </p:sp>
      </p:grpSp>
      <p:sp>
        <p:nvSpPr>
          <p:cNvPr id="673" name="Google Shape;673;p12"/>
          <p:cNvSpPr txBox="1"/>
          <p:nvPr/>
        </p:nvSpPr>
        <p:spPr>
          <a:xfrm>
            <a:off x="419100" y="5781916"/>
            <a:ext cx="1256661" cy="2769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1000"/>
              <a:buFont typeface="Arial"/>
              <a:buNone/>
            </a:pPr>
            <a:r>
              <a:rPr lang="en-US" sz="1000" b="1" i="0" u="none" strike="noStrike" cap="none" dirty="0">
                <a:solidFill>
                  <a:schemeClr val="dk2"/>
                </a:solidFill>
                <a:latin typeface="PT Serif"/>
                <a:ea typeface="PT Serif"/>
                <a:cs typeface="PT Serif"/>
                <a:sym typeface="PT Serif"/>
              </a:rPr>
              <a:t>Would Do</a:t>
            </a:r>
            <a:br>
              <a:rPr lang="en-US" sz="1000" b="1" i="0" u="none" strike="noStrike" cap="none" dirty="0">
                <a:solidFill>
                  <a:schemeClr val="dk2"/>
                </a:solidFill>
                <a:latin typeface="PT Serif"/>
                <a:ea typeface="PT Serif"/>
                <a:cs typeface="PT Serif"/>
                <a:sym typeface="PT Serif"/>
              </a:rPr>
            </a:br>
            <a:r>
              <a:rPr lang="en-US" sz="1000" b="0" i="0" u="none" strike="noStrike" cap="none" dirty="0">
                <a:solidFill>
                  <a:schemeClr val="dk2"/>
                </a:solidFill>
                <a:latin typeface="PT Serif"/>
                <a:ea typeface="PT Serif"/>
                <a:cs typeface="PT Serif"/>
                <a:sym typeface="PT Serif"/>
              </a:rPr>
              <a:t>(Long Term Backlog)</a:t>
            </a:r>
            <a:endParaRPr sz="1400" b="0" i="0" u="none" strike="noStrike" cap="none" dirty="0">
              <a:solidFill>
                <a:srgbClr val="000000"/>
              </a:solidFill>
              <a:latin typeface="Arial"/>
              <a:ea typeface="Arial"/>
              <a:cs typeface="Arial"/>
              <a:sym typeface="Arial"/>
            </a:endParaRPr>
          </a:p>
        </p:txBody>
      </p:sp>
      <p:sp>
        <p:nvSpPr>
          <p:cNvPr id="674" name="Google Shape;674;p12"/>
          <p:cNvSpPr txBox="1"/>
          <p:nvPr/>
        </p:nvSpPr>
        <p:spPr>
          <a:xfrm>
            <a:off x="9286605" y="5770672"/>
            <a:ext cx="2379933" cy="415498"/>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000"/>
              <a:buFont typeface="Arial"/>
              <a:buChar char="•"/>
            </a:pPr>
            <a:r>
              <a:rPr lang="en-US" sz="1000" b="0" i="0" u="none" strike="noStrike" cap="none" dirty="0">
                <a:solidFill>
                  <a:schemeClr val="tx2">
                    <a:lumMod val="50000"/>
                  </a:schemeClr>
                </a:solidFill>
                <a:latin typeface="PT Serif"/>
                <a:ea typeface="PT Serif"/>
                <a:cs typeface="PT Serif"/>
                <a:sym typeface="PT Serif"/>
              </a:rPr>
              <a:t>As a Veteran, I want to easily share my form via email so I can send it to myself or others straight from the site</a:t>
            </a:r>
            <a:endParaRPr sz="1400" b="0" i="0" u="none" strike="noStrike" cap="none" dirty="0">
              <a:solidFill>
                <a:schemeClr val="tx2">
                  <a:lumMod val="50000"/>
                </a:schemeClr>
              </a:solidFill>
              <a:latin typeface="Arial"/>
              <a:ea typeface="Arial"/>
              <a:cs typeface="Arial"/>
              <a:sym typeface="Arial"/>
            </a:endParaRPr>
          </a:p>
        </p:txBody>
      </p:sp>
      <p:sp>
        <p:nvSpPr>
          <p:cNvPr id="676" name="Google Shape;676;p12"/>
          <p:cNvSpPr txBox="1"/>
          <p:nvPr/>
        </p:nvSpPr>
        <p:spPr>
          <a:xfrm>
            <a:off x="420314" y="5133565"/>
            <a:ext cx="1256661" cy="4154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1000"/>
              <a:buFont typeface="Arial"/>
              <a:buNone/>
            </a:pPr>
            <a:r>
              <a:rPr lang="en-US" sz="1000" b="1" i="0" u="none" strike="noStrike" cap="none" dirty="0">
                <a:solidFill>
                  <a:schemeClr val="dk2"/>
                </a:solidFill>
                <a:latin typeface="PT Serif"/>
                <a:ea typeface="PT Serif"/>
                <a:cs typeface="PT Serif"/>
                <a:sym typeface="PT Serif"/>
              </a:rPr>
              <a:t>Could Do</a:t>
            </a:r>
            <a:br>
              <a:rPr lang="en-US" sz="1000" b="1" i="0" u="none" strike="noStrike" cap="none" dirty="0">
                <a:solidFill>
                  <a:schemeClr val="dk2"/>
                </a:solidFill>
                <a:latin typeface="PT Serif"/>
                <a:ea typeface="PT Serif"/>
                <a:cs typeface="PT Serif"/>
                <a:sym typeface="PT Serif"/>
              </a:rPr>
            </a:br>
            <a:r>
              <a:rPr lang="en-US" sz="1000" b="0" i="0" u="none" strike="noStrike" cap="none" dirty="0">
                <a:solidFill>
                  <a:schemeClr val="dk2"/>
                </a:solidFill>
                <a:latin typeface="PT Serif"/>
                <a:ea typeface="PT Serif"/>
                <a:cs typeface="PT Serif"/>
                <a:sym typeface="PT Serif"/>
              </a:rPr>
              <a:t>(For consideration Post MVP)</a:t>
            </a:r>
            <a:endParaRPr sz="1400" b="0" i="0" u="none" strike="noStrike" cap="none" dirty="0">
              <a:solidFill>
                <a:srgbClr val="000000"/>
              </a:solidFill>
              <a:latin typeface="Arial"/>
              <a:ea typeface="Arial"/>
              <a:cs typeface="Arial"/>
              <a:sym typeface="Arial"/>
            </a:endParaRPr>
          </a:p>
        </p:txBody>
      </p:sp>
      <p:sp>
        <p:nvSpPr>
          <p:cNvPr id="677" name="Google Shape;677;p12"/>
          <p:cNvSpPr txBox="1"/>
          <p:nvPr/>
        </p:nvSpPr>
        <p:spPr>
          <a:xfrm>
            <a:off x="6766195" y="5139390"/>
            <a:ext cx="2379933" cy="415498"/>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000"/>
              <a:buFont typeface="Arial"/>
              <a:buChar char="•"/>
            </a:pPr>
            <a:r>
              <a:rPr lang="en-US" sz="1000" b="0" i="0" u="none" strike="noStrike" cap="none" dirty="0">
                <a:solidFill>
                  <a:schemeClr val="tx2">
                    <a:lumMod val="50000"/>
                  </a:schemeClr>
                </a:solidFill>
                <a:latin typeface="PT Serif"/>
                <a:ea typeface="PT Serif"/>
                <a:cs typeface="PT Serif"/>
                <a:sym typeface="PT Serif"/>
              </a:rPr>
              <a:t>As a Veteran, I want to view the form without downloading it so that I can easily see what my filled in form is</a:t>
            </a:r>
            <a:endParaRPr sz="1400" b="0" i="0" u="none" strike="noStrike" cap="none" dirty="0">
              <a:solidFill>
                <a:schemeClr val="tx2">
                  <a:lumMod val="50000"/>
                </a:schemeClr>
              </a:solidFill>
              <a:latin typeface="Arial"/>
              <a:ea typeface="Arial"/>
              <a:cs typeface="Arial"/>
              <a:sym typeface="Arial"/>
            </a:endParaRPr>
          </a:p>
        </p:txBody>
      </p:sp>
      <p:grpSp>
        <p:nvGrpSpPr>
          <p:cNvPr id="678" name="Google Shape;678;p12"/>
          <p:cNvGrpSpPr/>
          <p:nvPr/>
        </p:nvGrpSpPr>
        <p:grpSpPr>
          <a:xfrm>
            <a:off x="419100" y="4230794"/>
            <a:ext cx="11247438" cy="692497"/>
            <a:chOff x="419100" y="4658391"/>
            <a:chExt cx="11247438" cy="692497"/>
          </a:xfrm>
        </p:grpSpPr>
        <p:sp>
          <p:nvSpPr>
            <p:cNvPr id="679" name="Google Shape;679;p12"/>
            <p:cNvSpPr txBox="1"/>
            <p:nvPr/>
          </p:nvSpPr>
          <p:spPr>
            <a:xfrm>
              <a:off x="419100" y="4714864"/>
              <a:ext cx="1256661" cy="4154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1000"/>
                <a:buFont typeface="Arial"/>
                <a:buNone/>
              </a:pPr>
              <a:r>
                <a:rPr lang="en-US" sz="1000" b="1" i="0" u="none" strike="noStrike" cap="none" dirty="0">
                  <a:solidFill>
                    <a:schemeClr val="dk2"/>
                  </a:solidFill>
                  <a:latin typeface="PT Serif"/>
                  <a:ea typeface="PT Serif"/>
                  <a:cs typeface="PT Serif"/>
                  <a:sym typeface="PT Serif"/>
                </a:rPr>
                <a:t>Should Do</a:t>
              </a:r>
              <a:br>
                <a:rPr lang="en-US" sz="1000" b="1" i="0" u="none" strike="noStrike" cap="none" dirty="0">
                  <a:solidFill>
                    <a:schemeClr val="dk2"/>
                  </a:solidFill>
                  <a:latin typeface="PT Serif"/>
                  <a:ea typeface="PT Serif"/>
                  <a:cs typeface="PT Serif"/>
                  <a:sym typeface="PT Serif"/>
                </a:rPr>
              </a:br>
              <a:r>
                <a:rPr lang="en-US" sz="1000" b="0" i="0" u="none" strike="noStrike" cap="none" dirty="0">
                  <a:solidFill>
                    <a:schemeClr val="dk2"/>
                  </a:solidFill>
                  <a:latin typeface="PT Serif"/>
                  <a:ea typeface="PT Serif"/>
                  <a:cs typeface="PT Serif"/>
                  <a:sym typeface="PT Serif"/>
                </a:rPr>
                <a:t>(Fast Follow, Post MVP)</a:t>
              </a:r>
              <a:endParaRPr sz="1400" b="0" i="0" u="none" strike="noStrike" cap="none" dirty="0">
                <a:solidFill>
                  <a:srgbClr val="000000"/>
                </a:solidFill>
                <a:latin typeface="Arial"/>
                <a:ea typeface="Arial"/>
                <a:cs typeface="Arial"/>
                <a:sym typeface="Arial"/>
              </a:endParaRPr>
            </a:p>
          </p:txBody>
        </p:sp>
        <p:sp>
          <p:nvSpPr>
            <p:cNvPr id="680" name="Google Shape;680;p12"/>
            <p:cNvSpPr txBox="1"/>
            <p:nvPr/>
          </p:nvSpPr>
          <p:spPr>
            <a:xfrm>
              <a:off x="9286605" y="4658391"/>
              <a:ext cx="2379933" cy="692497"/>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000"/>
                <a:buFont typeface="Arial"/>
                <a:buChar char="•"/>
              </a:pPr>
              <a:r>
                <a:rPr lang="en-US" sz="1000" b="0" i="0" u="none" strike="noStrike" cap="none" dirty="0">
                  <a:solidFill>
                    <a:schemeClr val="tx2">
                      <a:lumMod val="50000"/>
                    </a:schemeClr>
                  </a:solidFill>
                  <a:latin typeface="PT Serif"/>
                  <a:ea typeface="PT Serif"/>
                  <a:cs typeface="PT Serif"/>
                  <a:sym typeface="PT Serif"/>
                </a:rPr>
                <a:t>As a Veteran, I want to know how long it will take for my form to be updated (expected wait time) and confirmation when it's done, so I don't have to update it again</a:t>
              </a:r>
              <a:endParaRPr sz="1400" b="0" i="0" u="none" strike="noStrike" cap="none" dirty="0">
                <a:solidFill>
                  <a:schemeClr val="tx2">
                    <a:lumMod val="50000"/>
                  </a:schemeClr>
                </a:solidFill>
                <a:latin typeface="Arial"/>
                <a:ea typeface="Arial"/>
                <a:cs typeface="Arial"/>
                <a:sym typeface="Arial"/>
              </a:endParaRPr>
            </a:p>
          </p:txBody>
        </p:sp>
        <p:sp>
          <p:nvSpPr>
            <p:cNvPr id="681" name="Google Shape;681;p12"/>
            <p:cNvSpPr txBox="1"/>
            <p:nvPr/>
          </p:nvSpPr>
          <p:spPr>
            <a:xfrm>
              <a:off x="6759792" y="4663502"/>
              <a:ext cx="2379933" cy="553998"/>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000"/>
                <a:buFont typeface="Arial"/>
                <a:buChar char="•"/>
              </a:pPr>
              <a:r>
                <a:rPr lang="en-US" sz="1000" b="0" i="0" u="none" strike="noStrike" cap="none" dirty="0">
                  <a:solidFill>
                    <a:schemeClr val="tx2">
                      <a:lumMod val="50000"/>
                    </a:schemeClr>
                  </a:solidFill>
                  <a:latin typeface="PT Serif"/>
                  <a:ea typeface="PT Serif"/>
                  <a:cs typeface="PT Serif"/>
                  <a:sym typeface="PT Serif"/>
                </a:rPr>
                <a:t>As a Veteran, I want to opt out of getting mailed the form so that I no longer receive a mailed form unless I specifically ask for it</a:t>
              </a:r>
              <a:endParaRPr sz="1400" b="0" i="0" u="none" strike="noStrike" cap="none" dirty="0">
                <a:solidFill>
                  <a:schemeClr val="tx2">
                    <a:lumMod val="50000"/>
                  </a:schemeClr>
                </a:solidFill>
                <a:latin typeface="Arial"/>
                <a:ea typeface="Arial"/>
                <a:cs typeface="Arial"/>
                <a:sym typeface="Arial"/>
              </a:endParaRPr>
            </a:p>
          </p:txBody>
        </p:sp>
        <p:sp>
          <p:nvSpPr>
            <p:cNvPr id="682" name="Google Shape;682;p12"/>
            <p:cNvSpPr txBox="1"/>
            <p:nvPr/>
          </p:nvSpPr>
          <p:spPr>
            <a:xfrm>
              <a:off x="1706170" y="4658391"/>
              <a:ext cx="2464189" cy="415498"/>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000"/>
                <a:buFont typeface="Arial"/>
                <a:buChar char="•"/>
              </a:pPr>
              <a:r>
                <a:rPr lang="en-US" sz="1000" b="0" i="0" u="none" strike="noStrike" cap="none" dirty="0">
                  <a:solidFill>
                    <a:schemeClr val="tx2">
                      <a:lumMod val="50000"/>
                    </a:schemeClr>
                  </a:solidFill>
                  <a:latin typeface="PT Serif"/>
                  <a:ea typeface="PT Serif"/>
                  <a:cs typeface="PT Serif"/>
                  <a:sym typeface="PT Serif"/>
                </a:rPr>
                <a:t>As a Veteran, I want to be informed that the form is now available online so that I am aware of the form's new "home"</a:t>
              </a:r>
              <a:endParaRPr sz="1400" b="0" i="0" u="none" strike="noStrike" cap="none" dirty="0">
                <a:solidFill>
                  <a:schemeClr val="tx2">
                    <a:lumMod val="50000"/>
                  </a:schemeClr>
                </a:solidFill>
                <a:latin typeface="Arial"/>
                <a:ea typeface="Arial"/>
                <a:cs typeface="Arial"/>
                <a:sym typeface="Arial"/>
              </a:endParaRPr>
            </a:p>
          </p:txBody>
        </p:sp>
      </p:grpSp>
      <p:cxnSp>
        <p:nvCxnSpPr>
          <p:cNvPr id="684" name="Google Shape;684;p12"/>
          <p:cNvCxnSpPr>
            <a:cxnSpLocks/>
          </p:cNvCxnSpPr>
          <p:nvPr/>
        </p:nvCxnSpPr>
        <p:spPr>
          <a:xfrm>
            <a:off x="419100" y="4113235"/>
            <a:ext cx="11351643" cy="0"/>
          </a:xfrm>
          <a:prstGeom prst="straightConnector1">
            <a:avLst/>
          </a:prstGeom>
          <a:noFill/>
          <a:ln w="19050" cap="flat" cmpd="sng">
            <a:solidFill>
              <a:schemeClr val="tx1">
                <a:lumMod val="25000"/>
                <a:lumOff val="75000"/>
              </a:schemeClr>
            </a:solidFill>
            <a:prstDash val="solid"/>
            <a:miter lim="800000"/>
            <a:headEnd type="none" w="sm" len="sm"/>
            <a:tailEnd type="none" w="sm" len="sm"/>
          </a:ln>
        </p:spPr>
      </p:cxnSp>
      <p:cxnSp>
        <p:nvCxnSpPr>
          <p:cNvPr id="685" name="Google Shape;685;p12"/>
          <p:cNvCxnSpPr>
            <a:cxnSpLocks/>
          </p:cNvCxnSpPr>
          <p:nvPr/>
        </p:nvCxnSpPr>
        <p:spPr>
          <a:xfrm>
            <a:off x="419100" y="5002516"/>
            <a:ext cx="11351643" cy="0"/>
          </a:xfrm>
          <a:prstGeom prst="straightConnector1">
            <a:avLst/>
          </a:prstGeom>
          <a:noFill/>
          <a:ln w="9525" cap="flat" cmpd="sng">
            <a:solidFill>
              <a:srgbClr val="747C74"/>
            </a:solidFill>
            <a:prstDash val="dot"/>
            <a:miter lim="800000"/>
            <a:headEnd type="none" w="sm" len="sm"/>
            <a:tailEnd type="none" w="sm" len="sm"/>
          </a:ln>
        </p:spPr>
      </p:cxnSp>
      <p:cxnSp>
        <p:nvCxnSpPr>
          <p:cNvPr id="686" name="Google Shape;686;p12"/>
          <p:cNvCxnSpPr>
            <a:cxnSpLocks/>
          </p:cNvCxnSpPr>
          <p:nvPr/>
        </p:nvCxnSpPr>
        <p:spPr>
          <a:xfrm>
            <a:off x="419100" y="5654978"/>
            <a:ext cx="11351643" cy="0"/>
          </a:xfrm>
          <a:prstGeom prst="straightConnector1">
            <a:avLst/>
          </a:prstGeom>
          <a:noFill/>
          <a:ln w="9525" cap="flat" cmpd="sng">
            <a:solidFill>
              <a:srgbClr val="747C74"/>
            </a:solidFill>
            <a:prstDash val="dot"/>
            <a:miter lim="800000"/>
            <a:headEnd type="none" w="sm" len="sm"/>
            <a:tailEnd type="none" w="sm" len="sm"/>
          </a:ln>
        </p:spPr>
      </p:cxnSp>
      <p:sp>
        <p:nvSpPr>
          <p:cNvPr id="687" name="Google Shape;687;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dirty="0">
              <a:solidFill>
                <a:srgbClr val="8A8A8A"/>
              </a:solidFill>
              <a:latin typeface="Source Sans Pro"/>
              <a:ea typeface="Source Sans Pro"/>
              <a:cs typeface="Source Sans Pro"/>
              <a:sym typeface="Source Sans Pro"/>
            </a:endParaRPr>
          </a:p>
        </p:txBody>
      </p:sp>
      <p:sp>
        <p:nvSpPr>
          <p:cNvPr id="688" name="Google Shape;688;p12"/>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689" name="Google Shape;689;p12"/>
          <p:cNvSpPr txBox="1"/>
          <p:nvPr/>
        </p:nvSpPr>
        <p:spPr>
          <a:xfrm>
            <a:off x="8860717" y="6407046"/>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u="sng" strike="noStrike" cap="none" dirty="0">
                <a:solidFill>
                  <a:srgbClr val="000000"/>
                </a:solidFill>
                <a:latin typeface="Source Sans Pro" panose="020B0503030403020204" pitchFamily="34" charset="0"/>
                <a:sym typeface="Arial"/>
                <a:hlinkClick r:id="rId3">
                  <a:extLst>
                    <a:ext uri="{A12FA001-AC4F-418D-AE19-62706E023703}">
                      <ahyp:hlinkClr xmlns:ahyp="http://schemas.microsoft.com/office/drawing/2018/hyperlinkcolor" val="tx"/>
                    </a:ext>
                  </a:extLst>
                </a:hlinkClick>
              </a:rPr>
              <a:t>Mural Board Link</a:t>
            </a:r>
            <a:endParaRPr sz="1200" u="none" strike="noStrike" cap="none" dirty="0">
              <a:solidFill>
                <a:srgbClr val="000000"/>
              </a:solidFill>
              <a:latin typeface="Source Sans Pro" panose="020B0503030403020204" pitchFamily="34" charset="0"/>
              <a:sym typeface="Arial"/>
            </a:endParaRPr>
          </a:p>
        </p:txBody>
      </p:sp>
      <p:sp>
        <p:nvSpPr>
          <p:cNvPr id="690" name="Google Shape;690;p12"/>
          <p:cNvSpPr txBox="1"/>
          <p:nvPr/>
        </p:nvSpPr>
        <p:spPr>
          <a:xfrm>
            <a:off x="416943" y="750806"/>
            <a:ext cx="11353800"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We aligned on what features would fall into MVP and what would likely be post-MVP</a:t>
            </a:r>
            <a:endParaRPr dirty="0"/>
          </a:p>
        </p:txBody>
      </p:sp>
      <p:grpSp>
        <p:nvGrpSpPr>
          <p:cNvPr id="691" name="Google Shape;691;p12"/>
          <p:cNvGrpSpPr/>
          <p:nvPr/>
        </p:nvGrpSpPr>
        <p:grpSpPr>
          <a:xfrm>
            <a:off x="410431" y="316366"/>
            <a:ext cx="5165039" cy="369094"/>
            <a:chOff x="410431" y="316366"/>
            <a:chExt cx="5165039" cy="369094"/>
          </a:xfrm>
        </p:grpSpPr>
        <p:sp>
          <p:nvSpPr>
            <p:cNvPr id="692" name="Google Shape;692;p12"/>
            <p:cNvSpPr/>
            <p:nvPr/>
          </p:nvSpPr>
          <p:spPr>
            <a:xfrm>
              <a:off x="410431" y="320960"/>
              <a:ext cx="262386" cy="255872"/>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1" u="none" strike="noStrike" cap="none" dirty="0">
                  <a:solidFill>
                    <a:srgbClr val="FFFFFF"/>
                  </a:solidFill>
                  <a:latin typeface="Source Sans Pro Semibold" panose="020B0503030403020204" pitchFamily="34" charset="0"/>
                  <a:ea typeface="PT Serif"/>
                  <a:cs typeface="PT Serif"/>
                  <a:sym typeface="PT Serif"/>
                </a:rPr>
                <a:t>1</a:t>
              </a:r>
              <a:endParaRPr sz="1200" b="1" u="none" strike="noStrike" cap="none" dirty="0">
                <a:solidFill>
                  <a:srgbClr val="000000"/>
                </a:solidFill>
                <a:latin typeface="Source Sans Pro Semibold" panose="020B0503030403020204" pitchFamily="34" charset="0"/>
                <a:sym typeface="Arial"/>
              </a:endParaRPr>
            </a:p>
          </p:txBody>
        </p:sp>
        <p:sp>
          <p:nvSpPr>
            <p:cNvPr id="693" name="Google Shape;693;p12"/>
            <p:cNvSpPr txBox="1"/>
            <p:nvPr/>
          </p:nvSpPr>
          <p:spPr>
            <a:xfrm>
              <a:off x="751013" y="316366"/>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Source Sans Pro"/>
                  <a:ea typeface="Source Sans Pro"/>
                  <a:cs typeface="Source Sans Pro"/>
                  <a:sym typeface="Source Sans Pro"/>
                </a:rPr>
                <a:t>PRODUCT</a:t>
              </a:r>
              <a:endParaRPr dirty="0"/>
            </a:p>
          </p:txBody>
        </p:sp>
      </p:grpSp>
      <p:sp>
        <p:nvSpPr>
          <p:cNvPr id="694" name="Google Shape;694;p12"/>
          <p:cNvSpPr txBox="1"/>
          <p:nvPr/>
        </p:nvSpPr>
        <p:spPr>
          <a:xfrm>
            <a:off x="437118" y="1825832"/>
            <a:ext cx="1150748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400" b="0" i="0" u="sng" strike="noStrike" cap="none" dirty="0">
                <a:solidFill>
                  <a:schemeClr val="accent2">
                    <a:lumMod val="75000"/>
                  </a:schemeClr>
                </a:solidFill>
                <a:latin typeface="PT Serif"/>
                <a:ea typeface="PT Serif"/>
                <a:cs typeface="PT Serif"/>
                <a:sym typeface="PT Serif"/>
                <a:hlinkClick r:id="rId4">
                  <a:extLst>
                    <a:ext uri="{A12FA001-AC4F-418D-AE19-62706E023703}">
                      <ahyp:hlinkClr xmlns:ahyp="http://schemas.microsoft.com/office/drawing/2018/hyperlinkcolor" val="tx"/>
                    </a:ext>
                  </a:extLst>
                </a:hlinkClick>
              </a:rPr>
              <a:t>User Story</a:t>
            </a:r>
            <a:r>
              <a:rPr lang="en-US" sz="1400" b="0" i="0" u="none" strike="noStrike" cap="none" dirty="0">
                <a:solidFill>
                  <a:schemeClr val="accent2">
                    <a:lumMod val="75000"/>
                  </a:schemeClr>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Draft prioritized backlog for MVP and post-MVP enhancements. </a:t>
            </a:r>
            <a:r>
              <a:rPr lang="en-US" sz="1400" b="0" i="1" u="none" strike="noStrike" cap="none" dirty="0">
                <a:solidFill>
                  <a:srgbClr val="8F8F8F"/>
                </a:solidFill>
                <a:latin typeface="PT Serif"/>
                <a:ea typeface="PT Serif"/>
                <a:cs typeface="PT Serif"/>
                <a:sym typeface="PT Serif"/>
              </a:rPr>
              <a:t>Features and MVP alignment pending validation from user research.</a:t>
            </a:r>
            <a:endParaRPr sz="1400" b="0" i="1" u="none" strike="noStrike" cap="none" dirty="0">
              <a:solidFill>
                <a:srgbClr val="8F8F8F"/>
              </a:solidFill>
              <a:latin typeface="Arial"/>
              <a:ea typeface="Arial"/>
              <a:cs typeface="Arial"/>
              <a:sym typeface="Arial"/>
            </a:endParaRPr>
          </a:p>
        </p:txBody>
      </p:sp>
      <p:cxnSp>
        <p:nvCxnSpPr>
          <p:cNvPr id="40" name="Google Shape;684;p12">
            <a:extLst>
              <a:ext uri="{FF2B5EF4-FFF2-40B4-BE49-F238E27FC236}">
                <a16:creationId xmlns:a16="http://schemas.microsoft.com/office/drawing/2014/main" id="{31E28E56-E51A-BF45-839C-2F3BF9928AEF}"/>
              </a:ext>
            </a:extLst>
          </p:cNvPr>
          <p:cNvCxnSpPr>
            <a:cxnSpLocks/>
          </p:cNvCxnSpPr>
          <p:nvPr/>
        </p:nvCxnSpPr>
        <p:spPr>
          <a:xfrm>
            <a:off x="419100" y="2559343"/>
            <a:ext cx="11353800" cy="0"/>
          </a:xfrm>
          <a:prstGeom prst="straightConnector1">
            <a:avLst/>
          </a:prstGeom>
          <a:noFill/>
          <a:ln w="19050" cap="flat" cmpd="sng">
            <a:solidFill>
              <a:schemeClr val="tx1"/>
            </a:solidFill>
            <a:prstDash val="solid"/>
            <a:miter lim="800000"/>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3"/>
          <p:cNvSpPr txBox="1"/>
          <p:nvPr/>
        </p:nvSpPr>
        <p:spPr>
          <a:xfrm>
            <a:off x="410079" y="2782046"/>
            <a:ext cx="849892" cy="1523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1100"/>
              <a:buFont typeface="Arial"/>
              <a:buNone/>
            </a:pPr>
            <a:r>
              <a:rPr lang="en-US" sz="1100" i="0" u="none" strike="noStrike" cap="none" dirty="0">
                <a:solidFill>
                  <a:schemeClr val="dk2"/>
                </a:solidFill>
                <a:latin typeface="PT Serif"/>
                <a:ea typeface="PT Serif"/>
                <a:cs typeface="PT Serif"/>
                <a:sym typeface="PT Serif"/>
              </a:rPr>
              <a:t>MVP</a:t>
            </a:r>
            <a:endParaRPr sz="1100" i="0" u="none" strike="noStrike" cap="none" dirty="0">
              <a:solidFill>
                <a:schemeClr val="dk2"/>
              </a:solidFill>
              <a:latin typeface="PT Serif"/>
              <a:ea typeface="PT Serif"/>
              <a:cs typeface="PT Serif"/>
              <a:sym typeface="PT Serif"/>
            </a:endParaRPr>
          </a:p>
        </p:txBody>
      </p:sp>
      <p:sp>
        <p:nvSpPr>
          <p:cNvPr id="700" name="Google Shape;700;p13"/>
          <p:cNvSpPr txBox="1"/>
          <p:nvPr/>
        </p:nvSpPr>
        <p:spPr>
          <a:xfrm>
            <a:off x="410081" y="4789698"/>
            <a:ext cx="849892" cy="1523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1100"/>
              <a:buFont typeface="Arial"/>
              <a:buNone/>
            </a:pPr>
            <a:r>
              <a:rPr lang="en-US" sz="1100" i="0" u="none" strike="noStrike" cap="none" dirty="0">
                <a:solidFill>
                  <a:schemeClr val="dk2"/>
                </a:solidFill>
                <a:latin typeface="PT Serif"/>
                <a:ea typeface="PT Serif"/>
                <a:cs typeface="PT Serif"/>
                <a:sym typeface="PT Serif"/>
              </a:rPr>
              <a:t>Post MVP</a:t>
            </a:r>
            <a:endParaRPr sz="1100" i="0" u="none" strike="noStrike" cap="none" dirty="0">
              <a:solidFill>
                <a:schemeClr val="dk2"/>
              </a:solidFill>
              <a:latin typeface="PT Serif"/>
              <a:ea typeface="PT Serif"/>
              <a:cs typeface="PT Serif"/>
              <a:sym typeface="PT Serif"/>
            </a:endParaRPr>
          </a:p>
        </p:txBody>
      </p:sp>
      <p:sp>
        <p:nvSpPr>
          <p:cNvPr id="702" name="Google Shape;702;p13"/>
          <p:cNvSpPr txBox="1"/>
          <p:nvPr/>
        </p:nvSpPr>
        <p:spPr>
          <a:xfrm>
            <a:off x="1706168" y="2782046"/>
            <a:ext cx="2679401" cy="914096"/>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100"/>
              <a:buFont typeface="Arial"/>
              <a:buChar char="•"/>
            </a:pPr>
            <a:r>
              <a:rPr lang="en-US" sz="1100" i="0" u="none" strike="noStrike" cap="none" dirty="0">
                <a:solidFill>
                  <a:schemeClr val="dk2"/>
                </a:solidFill>
                <a:latin typeface="PT Serif"/>
                <a:ea typeface="PT Serif"/>
                <a:cs typeface="PT Serif"/>
                <a:sym typeface="PT Serif"/>
              </a:rPr>
              <a:t>Number of users who find the page through Google</a:t>
            </a:r>
            <a:endParaRPr sz="1400" i="0" u="none" strike="noStrike" cap="none" dirty="0">
              <a:solidFill>
                <a:srgbClr val="000000"/>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i="0" u="none" strike="noStrike" cap="none" dirty="0">
                <a:solidFill>
                  <a:schemeClr val="dk2"/>
                </a:solidFill>
                <a:latin typeface="PT Serif"/>
                <a:ea typeface="PT Serif"/>
                <a:cs typeface="PT Serif"/>
                <a:sym typeface="PT Serif"/>
              </a:rPr>
              <a:t>Number of users who search for the form on VA.gov</a:t>
            </a:r>
            <a:endParaRPr sz="1400" i="0" u="none" strike="noStrike" cap="none" dirty="0">
              <a:solidFill>
                <a:srgbClr val="000000"/>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i="0" u="none" strike="noStrike" cap="none" dirty="0">
                <a:solidFill>
                  <a:schemeClr val="dk2"/>
                </a:solidFill>
                <a:latin typeface="PT Serif"/>
                <a:ea typeface="PT Serif"/>
                <a:cs typeface="PT Serif"/>
                <a:sym typeface="PT Serif"/>
              </a:rPr>
              <a:t>Tracking navigation from entering VA.gov to getting to our page</a:t>
            </a:r>
            <a:endParaRPr sz="1400" i="0" u="none" strike="noStrike" cap="none" dirty="0">
              <a:solidFill>
                <a:srgbClr val="000000"/>
              </a:solidFill>
              <a:latin typeface="Arial"/>
              <a:ea typeface="Arial"/>
              <a:cs typeface="Arial"/>
              <a:sym typeface="Arial"/>
            </a:endParaRPr>
          </a:p>
        </p:txBody>
      </p:sp>
      <p:sp>
        <p:nvSpPr>
          <p:cNvPr id="703" name="Google Shape;703;p13"/>
          <p:cNvSpPr txBox="1"/>
          <p:nvPr/>
        </p:nvSpPr>
        <p:spPr>
          <a:xfrm>
            <a:off x="1706168" y="4789698"/>
            <a:ext cx="2679401" cy="1066446"/>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From which channels users accessed the page (social media link, newsletter link, etc.)</a:t>
            </a:r>
            <a:endParaRPr sz="1400" b="0" i="0" u="none" strike="noStrike" cap="none" dirty="0">
              <a:solidFill>
                <a:schemeClr val="tx2">
                  <a:lumMod val="50000"/>
                </a:schemeClr>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Numbers of users who opt-in to online-only delivery</a:t>
            </a:r>
            <a:endParaRPr sz="1400" b="0" i="0" u="none" strike="noStrike" cap="none" dirty="0">
              <a:solidFill>
                <a:schemeClr val="tx2">
                  <a:lumMod val="50000"/>
                </a:schemeClr>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Number of users who get redirected from other parts of VA.gov</a:t>
            </a:r>
            <a:endParaRPr sz="1400" b="0" i="0" u="none" strike="noStrike" cap="none" dirty="0">
              <a:solidFill>
                <a:schemeClr val="tx2">
                  <a:lumMod val="50000"/>
                </a:schemeClr>
              </a:solidFill>
              <a:latin typeface="Arial"/>
              <a:ea typeface="Arial"/>
              <a:cs typeface="Arial"/>
              <a:sym typeface="Arial"/>
            </a:endParaRPr>
          </a:p>
        </p:txBody>
      </p:sp>
      <p:sp>
        <p:nvSpPr>
          <p:cNvPr id="704" name="Google Shape;704;p13"/>
          <p:cNvSpPr txBox="1"/>
          <p:nvPr/>
        </p:nvSpPr>
        <p:spPr>
          <a:xfrm>
            <a:off x="1706168" y="2310506"/>
            <a:ext cx="2679401" cy="152349"/>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1100"/>
              <a:buFont typeface="Arial"/>
              <a:buNone/>
            </a:pPr>
            <a:r>
              <a:rPr lang="en-US" sz="1100" b="1" u="none" strike="noStrike" cap="none" dirty="0">
                <a:solidFill>
                  <a:schemeClr val="tx2">
                    <a:lumMod val="50000"/>
                  </a:schemeClr>
                </a:solidFill>
                <a:latin typeface="Source Sans Pro Semibold" panose="020B0503030403020204" pitchFamily="34" charset="0"/>
                <a:ea typeface="PT Serif"/>
                <a:cs typeface="PT Serif"/>
                <a:sym typeface="PT Serif"/>
              </a:rPr>
              <a:t>FIND THE FORM</a:t>
            </a:r>
            <a:endParaRPr lang="en-US" sz="1400" b="1" u="none" strike="noStrike" cap="none" dirty="0">
              <a:solidFill>
                <a:schemeClr val="tx2">
                  <a:lumMod val="50000"/>
                </a:schemeClr>
              </a:solidFill>
              <a:latin typeface="Source Sans Pro Semibold" panose="020B0503030403020204" pitchFamily="34" charset="0"/>
              <a:sym typeface="Arial"/>
            </a:endParaRPr>
          </a:p>
        </p:txBody>
      </p:sp>
      <p:sp>
        <p:nvSpPr>
          <p:cNvPr id="705" name="Google Shape;705;p13"/>
          <p:cNvSpPr txBox="1"/>
          <p:nvPr/>
        </p:nvSpPr>
        <p:spPr>
          <a:xfrm>
            <a:off x="4747303" y="2782046"/>
            <a:ext cx="3453358" cy="1828193"/>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100"/>
              <a:buFont typeface="Arial"/>
              <a:buChar char="•"/>
            </a:pPr>
            <a:r>
              <a:rPr lang="en-US" sz="1100" i="0" u="none" strike="noStrike" cap="none" dirty="0">
                <a:solidFill>
                  <a:schemeClr val="dk2"/>
                </a:solidFill>
                <a:latin typeface="PT Serif"/>
                <a:ea typeface="PT Serif"/>
                <a:cs typeface="PT Serif"/>
                <a:sym typeface="PT Serif"/>
              </a:rPr>
              <a:t>Number of users who land on the 1095-B page (page views)</a:t>
            </a:r>
            <a:endParaRPr sz="1400" i="0" u="none" strike="noStrike" cap="none" dirty="0">
              <a:solidFill>
                <a:srgbClr val="000000"/>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i="0" u="none" strike="noStrike" cap="none" dirty="0">
                <a:solidFill>
                  <a:schemeClr val="dk2"/>
                </a:solidFill>
                <a:latin typeface="PT Serif"/>
                <a:ea typeface="PT Serif"/>
                <a:cs typeface="PT Serif"/>
                <a:sym typeface="PT Serif"/>
              </a:rPr>
              <a:t>% of users who land on the form and download the form or choose to not download it</a:t>
            </a:r>
            <a:endParaRPr sz="1400" i="0" u="none" strike="noStrike" cap="none" dirty="0">
              <a:solidFill>
                <a:srgbClr val="000000"/>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i="0" u="none" strike="noStrike" cap="none" dirty="0">
                <a:solidFill>
                  <a:schemeClr val="dk2"/>
                </a:solidFill>
                <a:latin typeface="PT Serif"/>
                <a:ea typeface="PT Serif"/>
                <a:cs typeface="PT Serif"/>
                <a:sym typeface="PT Serif"/>
              </a:rPr>
              <a:t>When users typically visit the page (e.g., right before tax season or after)</a:t>
            </a:r>
            <a:endParaRPr sz="1400" i="0" u="none" strike="noStrike" cap="none" dirty="0">
              <a:solidFill>
                <a:srgbClr val="000000"/>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i="0" u="none" strike="noStrike" cap="none" dirty="0">
                <a:solidFill>
                  <a:schemeClr val="dk2"/>
                </a:solidFill>
                <a:latin typeface="PT Serif"/>
                <a:ea typeface="PT Serif"/>
                <a:cs typeface="PT Serif"/>
                <a:sym typeface="PT Serif"/>
              </a:rPr>
              <a:t>Number of users who get errors and cannot download the form and type of errors</a:t>
            </a:r>
            <a:endParaRPr sz="1400" i="0" u="none" strike="noStrike" cap="none" dirty="0">
              <a:solidFill>
                <a:srgbClr val="000000"/>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i="0" u="none" strike="noStrike" cap="none" dirty="0">
                <a:solidFill>
                  <a:schemeClr val="dk2"/>
                </a:solidFill>
                <a:latin typeface="PT Serif"/>
                <a:ea typeface="PT Serif"/>
                <a:cs typeface="PT Serif"/>
                <a:sym typeface="PT Serif"/>
              </a:rPr>
              <a:t>Repeat users (% of users who download multiple times)</a:t>
            </a:r>
            <a:endParaRPr sz="1400" i="0" u="none" strike="noStrike" cap="none" dirty="0">
              <a:solidFill>
                <a:srgbClr val="000000"/>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i="0" u="none" strike="noStrike" cap="none" dirty="0">
                <a:solidFill>
                  <a:schemeClr val="dk2"/>
                </a:solidFill>
                <a:latin typeface="PT Serif"/>
                <a:ea typeface="PT Serif"/>
                <a:cs typeface="PT Serif"/>
                <a:sym typeface="PT Serif"/>
              </a:rPr>
              <a:t>Number of users who land on the page authenticated vs. unauthenticated</a:t>
            </a:r>
            <a:endParaRPr sz="1400" i="0" u="none" strike="noStrike" cap="none" dirty="0">
              <a:solidFill>
                <a:srgbClr val="000000"/>
              </a:solidFill>
              <a:latin typeface="Arial"/>
              <a:ea typeface="Arial"/>
              <a:cs typeface="Arial"/>
              <a:sym typeface="Arial"/>
            </a:endParaRPr>
          </a:p>
        </p:txBody>
      </p:sp>
      <p:sp>
        <p:nvSpPr>
          <p:cNvPr id="706" name="Google Shape;706;p13"/>
          <p:cNvSpPr txBox="1"/>
          <p:nvPr/>
        </p:nvSpPr>
        <p:spPr>
          <a:xfrm>
            <a:off x="4747303" y="4789698"/>
            <a:ext cx="3453358" cy="1218795"/>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If we build view functionality. Number of clicks on "view" pdf instead of "download"</a:t>
            </a:r>
            <a:endParaRPr sz="1400" b="0" i="0" u="none" strike="noStrike" cap="none" dirty="0">
              <a:solidFill>
                <a:schemeClr val="tx2">
                  <a:lumMod val="50000"/>
                </a:schemeClr>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Long term: Reduced cost for the VA to send the form by mail</a:t>
            </a:r>
            <a:endParaRPr sz="1400" b="0" i="0" u="none" strike="noStrike" cap="none" dirty="0">
              <a:solidFill>
                <a:schemeClr val="tx2">
                  <a:lumMod val="50000"/>
                </a:schemeClr>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Number of addresses proactively updated prior to opting-in to paperless (right now the address associated with the form is not reflected to the user in any capacity)</a:t>
            </a:r>
            <a:endParaRPr sz="1400" b="0" i="0" u="none" strike="noStrike" cap="none" dirty="0">
              <a:solidFill>
                <a:schemeClr val="tx2">
                  <a:lumMod val="50000"/>
                </a:schemeClr>
              </a:solidFill>
              <a:latin typeface="Arial"/>
              <a:ea typeface="Arial"/>
              <a:cs typeface="Arial"/>
              <a:sym typeface="Arial"/>
            </a:endParaRPr>
          </a:p>
        </p:txBody>
      </p:sp>
      <p:sp>
        <p:nvSpPr>
          <p:cNvPr id="707" name="Google Shape;707;p13"/>
          <p:cNvSpPr txBox="1"/>
          <p:nvPr/>
        </p:nvSpPr>
        <p:spPr>
          <a:xfrm>
            <a:off x="4747303" y="2310506"/>
            <a:ext cx="3453358" cy="152349"/>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1100"/>
              <a:buFont typeface="Arial"/>
              <a:buNone/>
            </a:pPr>
            <a:r>
              <a:rPr lang="en-US" sz="1100" b="1" u="none" strike="noStrike" cap="none" dirty="0">
                <a:solidFill>
                  <a:schemeClr val="tx2">
                    <a:lumMod val="50000"/>
                  </a:schemeClr>
                </a:solidFill>
                <a:latin typeface="Source Sans Pro Semibold" panose="020B0503030403020204" pitchFamily="34" charset="0"/>
                <a:ea typeface="PT Serif"/>
                <a:cs typeface="PT Serif"/>
                <a:sym typeface="PT Serif"/>
              </a:rPr>
              <a:t>ACCESS THE FORM</a:t>
            </a:r>
            <a:endParaRPr lang="en-US" sz="1400" b="1" u="none" strike="noStrike" cap="none" dirty="0">
              <a:solidFill>
                <a:schemeClr val="tx2">
                  <a:lumMod val="50000"/>
                </a:schemeClr>
              </a:solidFill>
              <a:latin typeface="Source Sans Pro Semibold" panose="020B0503030403020204" pitchFamily="34" charset="0"/>
              <a:sym typeface="Arial"/>
            </a:endParaRPr>
          </a:p>
        </p:txBody>
      </p:sp>
      <p:sp>
        <p:nvSpPr>
          <p:cNvPr id="708" name="Google Shape;708;p13"/>
          <p:cNvSpPr txBox="1"/>
          <p:nvPr/>
        </p:nvSpPr>
        <p:spPr>
          <a:xfrm>
            <a:off x="8562397" y="4789698"/>
            <a:ext cx="3104141" cy="1523494"/>
          </a:xfrm>
          <a:prstGeom prst="rect">
            <a:avLst/>
          </a:prstGeom>
          <a:noFill/>
          <a:ln>
            <a:noFill/>
          </a:ln>
        </p:spPr>
        <p:txBody>
          <a:bodyPr spcFirstLastPara="1" wrap="square" lIns="0" tIns="0" rIns="0" bIns="0" anchor="t" anchorCtr="0">
            <a:spAutoFit/>
          </a:bodyPr>
          <a:lstStyle/>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Number of calls to call center regarding 1095-B form information</a:t>
            </a:r>
            <a:endParaRPr sz="1400" b="0" i="0" u="none" strike="noStrike" cap="none" dirty="0">
              <a:solidFill>
                <a:schemeClr val="tx2">
                  <a:lumMod val="50000"/>
                </a:schemeClr>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Number of calls to the call center regarding errors in 1095-B form</a:t>
            </a:r>
            <a:endParaRPr sz="1400" b="0" i="0" u="none" strike="noStrike" cap="none" dirty="0">
              <a:solidFill>
                <a:schemeClr val="tx2">
                  <a:lumMod val="50000"/>
                </a:schemeClr>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Number of forms corrected (e.g., errors addressed)</a:t>
            </a:r>
            <a:endParaRPr sz="1400" b="0" i="0" u="none" strike="noStrike" cap="none" dirty="0">
              <a:solidFill>
                <a:schemeClr val="tx2">
                  <a:lumMod val="50000"/>
                </a:schemeClr>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Time between correction and update</a:t>
            </a:r>
            <a:endParaRPr sz="1400" b="0" i="0" u="none" strike="noStrike" cap="none" dirty="0">
              <a:solidFill>
                <a:schemeClr val="tx2">
                  <a:lumMod val="50000"/>
                </a:schemeClr>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Number of people who call to change their delivery method from digital to mail</a:t>
            </a:r>
            <a:endParaRPr sz="1400" b="0" i="0" u="none" strike="noStrike" cap="none" dirty="0">
              <a:solidFill>
                <a:schemeClr val="tx2">
                  <a:lumMod val="50000"/>
                </a:schemeClr>
              </a:solidFill>
              <a:latin typeface="Arial"/>
              <a:ea typeface="Arial"/>
              <a:cs typeface="Arial"/>
              <a:sym typeface="Arial"/>
            </a:endParaRPr>
          </a:p>
          <a:p>
            <a:pPr marL="117475" marR="0" lvl="0" indent="-117475" algn="l" rtl="0">
              <a:lnSpc>
                <a:spcPct val="90000"/>
              </a:lnSpc>
              <a:spcBef>
                <a:spcPts val="0"/>
              </a:spcBef>
              <a:spcAft>
                <a:spcPts val="0"/>
              </a:spcAft>
              <a:buClr>
                <a:schemeClr val="dk2"/>
              </a:buClr>
              <a:buSzPts val="1100"/>
              <a:buFont typeface="Arial"/>
              <a:buChar char="•"/>
            </a:pPr>
            <a:r>
              <a:rPr lang="en-US" sz="1100" b="0" i="0" u="none" strike="noStrike" cap="none" dirty="0">
                <a:solidFill>
                  <a:schemeClr val="tx2">
                    <a:lumMod val="50000"/>
                  </a:schemeClr>
                </a:solidFill>
                <a:latin typeface="PT Serif"/>
                <a:ea typeface="PT Serif"/>
                <a:cs typeface="PT Serif"/>
                <a:sym typeface="PT Serif"/>
              </a:rPr>
              <a:t>Number of people who as the Chatbot for help</a:t>
            </a:r>
            <a:endParaRPr sz="1400" b="0" i="0" u="none" strike="noStrike" cap="none" dirty="0">
              <a:solidFill>
                <a:schemeClr val="tx2">
                  <a:lumMod val="50000"/>
                </a:schemeClr>
              </a:solidFill>
              <a:latin typeface="Arial"/>
              <a:ea typeface="Arial"/>
              <a:cs typeface="Arial"/>
              <a:sym typeface="Arial"/>
            </a:endParaRPr>
          </a:p>
        </p:txBody>
      </p:sp>
      <p:sp>
        <p:nvSpPr>
          <p:cNvPr id="709" name="Google Shape;709;p13"/>
          <p:cNvSpPr txBox="1"/>
          <p:nvPr/>
        </p:nvSpPr>
        <p:spPr>
          <a:xfrm>
            <a:off x="8562397" y="2310506"/>
            <a:ext cx="3104141" cy="152349"/>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FFFFFF"/>
              </a:buClr>
              <a:buSzPts val="1100"/>
              <a:buFont typeface="Arial"/>
              <a:buNone/>
            </a:pPr>
            <a:r>
              <a:rPr lang="en-US" sz="1100" b="1" u="none" strike="noStrike" cap="none" dirty="0">
                <a:solidFill>
                  <a:schemeClr val="tx2">
                    <a:lumMod val="50000"/>
                  </a:schemeClr>
                </a:solidFill>
                <a:latin typeface="Source Sans Pro Semibold" panose="020B0503030403020204" pitchFamily="34" charset="0"/>
                <a:ea typeface="PT Serif"/>
                <a:cs typeface="PT Serif"/>
                <a:sym typeface="PT Serif"/>
              </a:rPr>
              <a:t>GET HELP</a:t>
            </a:r>
            <a:endParaRPr lang="en-US" sz="1400" b="1" u="none" strike="noStrike" cap="none" dirty="0">
              <a:solidFill>
                <a:schemeClr val="tx2">
                  <a:lumMod val="50000"/>
                </a:schemeClr>
              </a:solidFill>
              <a:latin typeface="Source Sans Pro Semibold" panose="020B0503030403020204" pitchFamily="34" charset="0"/>
              <a:sym typeface="Arial"/>
            </a:endParaRPr>
          </a:p>
        </p:txBody>
      </p:sp>
      <p:sp>
        <p:nvSpPr>
          <p:cNvPr id="714" name="Google Shape;714;p13"/>
          <p:cNvSpPr txBox="1"/>
          <p:nvPr/>
        </p:nvSpPr>
        <p:spPr>
          <a:xfrm>
            <a:off x="8562395" y="2782046"/>
            <a:ext cx="3453358" cy="1523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1100"/>
              <a:buFont typeface="Arial"/>
              <a:buNone/>
            </a:pPr>
            <a:r>
              <a:rPr lang="en-US" sz="1100" i="0" u="none" strike="noStrike" cap="none" dirty="0">
                <a:solidFill>
                  <a:schemeClr val="dk2"/>
                </a:solidFill>
                <a:latin typeface="PT Serif"/>
                <a:ea typeface="PT Serif"/>
                <a:cs typeface="PT Serif"/>
                <a:sym typeface="PT Serif"/>
              </a:rPr>
              <a:t>None for MVP</a:t>
            </a:r>
            <a:endParaRPr sz="1400" i="0" u="none" strike="noStrike" cap="none" dirty="0">
              <a:solidFill>
                <a:srgbClr val="000000"/>
              </a:solidFill>
              <a:latin typeface="Arial"/>
              <a:ea typeface="Arial"/>
              <a:cs typeface="Arial"/>
              <a:sym typeface="Arial"/>
            </a:endParaRPr>
          </a:p>
        </p:txBody>
      </p:sp>
      <p:sp>
        <p:nvSpPr>
          <p:cNvPr id="715" name="Google Shape;715;p1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dirty="0">
              <a:solidFill>
                <a:srgbClr val="8A8A8A"/>
              </a:solidFill>
              <a:latin typeface="Source Sans Pro"/>
              <a:ea typeface="Source Sans Pro"/>
              <a:cs typeface="Source Sans Pro"/>
              <a:sym typeface="Source Sans Pro"/>
            </a:endParaRPr>
          </a:p>
        </p:txBody>
      </p:sp>
      <p:sp>
        <p:nvSpPr>
          <p:cNvPr id="716" name="Google Shape;716;p13"/>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717" name="Google Shape;717;p13"/>
          <p:cNvSpPr txBox="1"/>
          <p:nvPr/>
        </p:nvSpPr>
        <p:spPr>
          <a:xfrm>
            <a:off x="8842514" y="6377290"/>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u="sng" strike="noStrike" cap="none" dirty="0">
                <a:solidFill>
                  <a:schemeClr val="accent2">
                    <a:lumMod val="75000"/>
                  </a:schemeClr>
                </a:solidFill>
                <a:latin typeface="Source Sans Pro" panose="020B0503030403020204" pitchFamily="34" charset="0"/>
                <a:sym typeface="Arial"/>
                <a:hlinkClick r:id="rId3">
                  <a:extLst>
                    <a:ext uri="{A12FA001-AC4F-418D-AE19-62706E023703}">
                      <ahyp:hlinkClr xmlns:ahyp="http://schemas.microsoft.com/office/drawing/2018/hyperlinkcolor" val="tx"/>
                    </a:ext>
                  </a:extLst>
                </a:hlinkClick>
              </a:rPr>
              <a:t>Mural Board Link</a:t>
            </a:r>
            <a:endParaRPr sz="1200" u="none" strike="noStrike" cap="none" dirty="0">
              <a:solidFill>
                <a:schemeClr val="accent2">
                  <a:lumMod val="75000"/>
                </a:schemeClr>
              </a:solidFill>
              <a:latin typeface="Source Sans Pro" panose="020B0503030403020204" pitchFamily="34" charset="0"/>
              <a:sym typeface="Arial"/>
            </a:endParaRPr>
          </a:p>
        </p:txBody>
      </p:sp>
      <p:sp>
        <p:nvSpPr>
          <p:cNvPr id="718" name="Google Shape;718;p13"/>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We noted where we wanted to be able to track metrics on our MVP and Post MVP features</a:t>
            </a:r>
            <a:endParaRPr dirty="0"/>
          </a:p>
        </p:txBody>
      </p:sp>
      <p:grpSp>
        <p:nvGrpSpPr>
          <p:cNvPr id="719" name="Google Shape;719;p13"/>
          <p:cNvGrpSpPr/>
          <p:nvPr/>
        </p:nvGrpSpPr>
        <p:grpSpPr>
          <a:xfrm>
            <a:off x="410431" y="316366"/>
            <a:ext cx="5165039" cy="369094"/>
            <a:chOff x="410431" y="316366"/>
            <a:chExt cx="5165039" cy="369094"/>
          </a:xfrm>
        </p:grpSpPr>
        <p:sp>
          <p:nvSpPr>
            <p:cNvPr id="720" name="Google Shape;720;p13"/>
            <p:cNvSpPr/>
            <p:nvPr/>
          </p:nvSpPr>
          <p:spPr>
            <a:xfrm>
              <a:off x="410431" y="320960"/>
              <a:ext cx="262386" cy="255872"/>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1" u="none" strike="noStrike" cap="none" dirty="0">
                  <a:solidFill>
                    <a:srgbClr val="FFFFFF"/>
                  </a:solidFill>
                  <a:latin typeface="Source Sans Pro Semibold" panose="020B0503030403020204" pitchFamily="34" charset="0"/>
                  <a:ea typeface="PT Serif"/>
                  <a:cs typeface="PT Serif"/>
                  <a:sym typeface="PT Serif"/>
                </a:rPr>
                <a:t>1</a:t>
              </a:r>
              <a:endParaRPr sz="1200" b="1" u="none" strike="noStrike" cap="none" dirty="0">
                <a:solidFill>
                  <a:srgbClr val="000000"/>
                </a:solidFill>
                <a:latin typeface="Source Sans Pro Semibold" panose="020B0503030403020204" pitchFamily="34" charset="0"/>
                <a:sym typeface="Arial"/>
              </a:endParaRPr>
            </a:p>
          </p:txBody>
        </p:sp>
        <p:sp>
          <p:nvSpPr>
            <p:cNvPr id="721" name="Google Shape;721;p13"/>
            <p:cNvSpPr txBox="1"/>
            <p:nvPr/>
          </p:nvSpPr>
          <p:spPr>
            <a:xfrm>
              <a:off x="751013" y="316366"/>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Source Sans Pro"/>
                  <a:ea typeface="Source Sans Pro"/>
                  <a:cs typeface="Source Sans Pro"/>
                  <a:sym typeface="Source Sans Pro"/>
                </a:rPr>
                <a:t>PRODUCT</a:t>
              </a:r>
              <a:endParaRPr dirty="0"/>
            </a:p>
          </p:txBody>
        </p:sp>
      </p:grpSp>
      <p:sp>
        <p:nvSpPr>
          <p:cNvPr id="722" name="Google Shape;722;p13"/>
          <p:cNvSpPr txBox="1"/>
          <p:nvPr/>
        </p:nvSpPr>
        <p:spPr>
          <a:xfrm>
            <a:off x="416178" y="1825832"/>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400" b="0" i="0" u="sng" strike="noStrike" cap="none" dirty="0">
                <a:solidFill>
                  <a:schemeClr val="accent2">
                    <a:lumMod val="75000"/>
                  </a:schemeClr>
                </a:solidFill>
                <a:latin typeface="PT Serif"/>
                <a:ea typeface="PT Serif"/>
                <a:cs typeface="PT Serif"/>
                <a:sym typeface="PT Serif"/>
                <a:hlinkClick r:id="rId4">
                  <a:extLst>
                    <a:ext uri="{A12FA001-AC4F-418D-AE19-62706E023703}">
                      <ahyp:hlinkClr xmlns:ahyp="http://schemas.microsoft.com/office/drawing/2018/hyperlinkcolor" val="tx"/>
                    </a:ext>
                  </a:extLst>
                </a:hlinkClick>
              </a:rPr>
              <a:t>User Story</a:t>
            </a:r>
            <a:r>
              <a:rPr lang="en-US" sz="1400" b="0" i="0" u="none" strike="noStrike" cap="none" dirty="0">
                <a:solidFill>
                  <a:schemeClr val="accent2">
                    <a:lumMod val="75000"/>
                  </a:schemeClr>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Draft prioritized backlog for MVP and post-MVP enhancements. </a:t>
            </a:r>
            <a:r>
              <a:rPr lang="en-US" sz="1400" b="0" i="1" u="none" strike="noStrike" cap="none" dirty="0">
                <a:solidFill>
                  <a:srgbClr val="8F8F8F"/>
                </a:solidFill>
                <a:latin typeface="PT Serif"/>
                <a:ea typeface="PT Serif"/>
                <a:cs typeface="PT Serif"/>
                <a:sym typeface="PT Serif"/>
              </a:rPr>
              <a:t>Metrics and MVP alignment pending validation from user research.</a:t>
            </a:r>
            <a:endParaRPr sz="1400" b="0" i="1" u="none" strike="noStrike" cap="none" dirty="0">
              <a:solidFill>
                <a:srgbClr val="8F8F8F"/>
              </a:solidFill>
              <a:latin typeface="Arial"/>
              <a:ea typeface="Arial"/>
              <a:cs typeface="Arial"/>
              <a:sym typeface="Arial"/>
            </a:endParaRPr>
          </a:p>
        </p:txBody>
      </p:sp>
      <p:cxnSp>
        <p:nvCxnSpPr>
          <p:cNvPr id="26" name="Google Shape;684;p12">
            <a:extLst>
              <a:ext uri="{FF2B5EF4-FFF2-40B4-BE49-F238E27FC236}">
                <a16:creationId xmlns:a16="http://schemas.microsoft.com/office/drawing/2014/main" id="{AA11659C-20BC-4F49-9FC6-B4DA86C034E2}"/>
              </a:ext>
            </a:extLst>
          </p:cNvPr>
          <p:cNvCxnSpPr>
            <a:cxnSpLocks/>
          </p:cNvCxnSpPr>
          <p:nvPr/>
        </p:nvCxnSpPr>
        <p:spPr>
          <a:xfrm>
            <a:off x="419100" y="2559343"/>
            <a:ext cx="11353800" cy="0"/>
          </a:xfrm>
          <a:prstGeom prst="straightConnector1">
            <a:avLst/>
          </a:prstGeom>
          <a:noFill/>
          <a:ln w="19050" cap="flat" cmpd="sng">
            <a:solidFill>
              <a:schemeClr val="tx1"/>
            </a:solidFill>
            <a:prstDash val="solid"/>
            <a:miter lim="800000"/>
            <a:headEnd type="none" w="sm" len="sm"/>
            <a:tailEnd type="none" w="sm" len="sm"/>
          </a:ln>
        </p:spPr>
      </p:cxnSp>
      <p:cxnSp>
        <p:nvCxnSpPr>
          <p:cNvPr id="28" name="Google Shape;685;p12">
            <a:extLst>
              <a:ext uri="{FF2B5EF4-FFF2-40B4-BE49-F238E27FC236}">
                <a16:creationId xmlns:a16="http://schemas.microsoft.com/office/drawing/2014/main" id="{BC282B31-24F2-0444-91CC-FE87D67D1C65}"/>
              </a:ext>
            </a:extLst>
          </p:cNvPr>
          <p:cNvCxnSpPr>
            <a:cxnSpLocks/>
          </p:cNvCxnSpPr>
          <p:nvPr/>
        </p:nvCxnSpPr>
        <p:spPr>
          <a:xfrm>
            <a:off x="419100" y="4667469"/>
            <a:ext cx="11351643" cy="0"/>
          </a:xfrm>
          <a:prstGeom prst="straightConnector1">
            <a:avLst/>
          </a:prstGeom>
          <a:noFill/>
          <a:ln w="9525" cap="flat" cmpd="sng">
            <a:solidFill>
              <a:srgbClr val="747C74"/>
            </a:solidFill>
            <a:prstDash val="dot"/>
            <a:miter lim="800000"/>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6"/>
        <p:cNvGrpSpPr/>
        <p:nvPr/>
      </p:nvGrpSpPr>
      <p:grpSpPr>
        <a:xfrm>
          <a:off x="0" y="0"/>
          <a:ext cx="0" cy="0"/>
          <a:chOff x="0" y="0"/>
          <a:chExt cx="0" cy="0"/>
        </a:xfrm>
      </p:grpSpPr>
      <p:sp>
        <p:nvSpPr>
          <p:cNvPr id="727" name="Google Shape;727;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14</a:t>
            </a:fld>
            <a:endParaRPr sz="1200" b="0" i="0" u="none" strike="noStrike" cap="none" dirty="0">
              <a:solidFill>
                <a:srgbClr val="8A8A8A"/>
              </a:solidFill>
              <a:latin typeface="Source Sans Pro"/>
              <a:ea typeface="Source Sans Pro"/>
              <a:cs typeface="Source Sans Pro"/>
              <a:sym typeface="Source Sans Pro"/>
            </a:endParaRPr>
          </a:p>
        </p:txBody>
      </p:sp>
      <p:sp>
        <p:nvSpPr>
          <p:cNvPr id="728" name="Google Shape;728;p14"/>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pic>
        <p:nvPicPr>
          <p:cNvPr id="729" name="Google Shape;729;p14"/>
          <p:cNvPicPr preferRelativeResize="0"/>
          <p:nvPr/>
        </p:nvPicPr>
        <p:blipFill rotWithShape="1">
          <a:blip r:embed="rId3">
            <a:alphaModFix/>
          </a:blip>
          <a:srcRect/>
          <a:stretch/>
        </p:blipFill>
        <p:spPr>
          <a:xfrm>
            <a:off x="410079" y="2033920"/>
            <a:ext cx="5432612" cy="4390313"/>
          </a:xfrm>
          <a:prstGeom prst="rect">
            <a:avLst/>
          </a:prstGeom>
          <a:noFill/>
          <a:ln>
            <a:noFill/>
          </a:ln>
        </p:spPr>
      </p:pic>
      <p:pic>
        <p:nvPicPr>
          <p:cNvPr id="730" name="Google Shape;730;p14"/>
          <p:cNvPicPr preferRelativeResize="0"/>
          <p:nvPr/>
        </p:nvPicPr>
        <p:blipFill rotWithShape="1">
          <a:blip r:embed="rId4">
            <a:alphaModFix/>
          </a:blip>
          <a:srcRect/>
          <a:stretch/>
        </p:blipFill>
        <p:spPr>
          <a:xfrm>
            <a:off x="6441641" y="2083725"/>
            <a:ext cx="5303121" cy="4290704"/>
          </a:xfrm>
          <a:prstGeom prst="rect">
            <a:avLst/>
          </a:prstGeom>
          <a:noFill/>
          <a:ln>
            <a:noFill/>
          </a:ln>
        </p:spPr>
      </p:pic>
      <p:sp>
        <p:nvSpPr>
          <p:cNvPr id="731" name="Google Shape;731;p14"/>
          <p:cNvSpPr txBox="1"/>
          <p:nvPr/>
        </p:nvSpPr>
        <p:spPr>
          <a:xfrm>
            <a:off x="7479292" y="5805204"/>
            <a:ext cx="4382460" cy="46162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u="sng" strike="noStrike" cap="none" dirty="0">
                <a:solidFill>
                  <a:schemeClr val="accent2">
                    <a:lumMod val="75000"/>
                  </a:schemeClr>
                </a:solidFill>
                <a:latin typeface="Source Sans Pro" panose="020B0503030403020204" pitchFamily="34" charset="0"/>
                <a:sym typeface="Arial"/>
                <a:hlinkClick r:id="rId5">
                  <a:extLst>
                    <a:ext uri="{A12FA001-AC4F-418D-AE19-62706E023703}">
                      <ahyp:hlinkClr xmlns:ahyp="http://schemas.microsoft.com/office/drawing/2018/hyperlinkcolor" val="tx"/>
                    </a:ext>
                  </a:extLst>
                </a:hlinkClick>
              </a:rPr>
              <a:t>User Flow (Health Care Path) Link</a:t>
            </a:r>
            <a:br>
              <a:rPr lang="en-US" sz="1200" u="none" strike="noStrike" cap="none" dirty="0">
                <a:solidFill>
                  <a:schemeClr val="accent2">
                    <a:lumMod val="75000"/>
                  </a:schemeClr>
                </a:solidFill>
                <a:latin typeface="Source Sans Pro" panose="020B0503030403020204" pitchFamily="34" charset="0"/>
                <a:sym typeface="Arial"/>
              </a:rPr>
            </a:br>
            <a:r>
              <a:rPr lang="en-US" sz="1200" u="sng" strike="noStrike" cap="none" dirty="0">
                <a:solidFill>
                  <a:schemeClr val="accent2">
                    <a:lumMod val="75000"/>
                  </a:schemeClr>
                </a:solidFill>
                <a:latin typeface="Source Sans Pro" panose="020B0503030403020204" pitchFamily="34" charset="0"/>
                <a:sym typeface="Arial"/>
                <a:hlinkClick r:id="rId6">
                  <a:extLst>
                    <a:ext uri="{A12FA001-AC4F-418D-AE19-62706E023703}">
                      <ahyp:hlinkClr xmlns:ahyp="http://schemas.microsoft.com/office/drawing/2018/hyperlinkcolor" val="tx"/>
                    </a:ext>
                  </a:extLst>
                </a:hlinkClick>
              </a:rPr>
              <a:t>User Flow (Records Path) Link</a:t>
            </a:r>
            <a:endParaRPr sz="1200" u="none" strike="noStrike" cap="none" dirty="0">
              <a:solidFill>
                <a:schemeClr val="accent2">
                  <a:lumMod val="75000"/>
                </a:schemeClr>
              </a:solidFill>
              <a:latin typeface="Source Sans Pro" panose="020B0503030403020204" pitchFamily="34" charset="0"/>
              <a:sym typeface="Arial"/>
            </a:endParaRPr>
          </a:p>
        </p:txBody>
      </p:sp>
      <p:sp>
        <p:nvSpPr>
          <p:cNvPr id="732" name="Google Shape;732;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With our product vision in mind, we created the flow of how a Veteran would find the form</a:t>
            </a:r>
            <a:endParaRPr dirty="0"/>
          </a:p>
        </p:txBody>
      </p:sp>
      <p:grpSp>
        <p:nvGrpSpPr>
          <p:cNvPr id="733" name="Google Shape;733;p14"/>
          <p:cNvGrpSpPr/>
          <p:nvPr/>
        </p:nvGrpSpPr>
        <p:grpSpPr>
          <a:xfrm>
            <a:off x="410431" y="316366"/>
            <a:ext cx="5165039" cy="369094"/>
            <a:chOff x="410431" y="316366"/>
            <a:chExt cx="5165039" cy="369094"/>
          </a:xfrm>
        </p:grpSpPr>
        <p:sp>
          <p:nvSpPr>
            <p:cNvPr id="734" name="Google Shape;734;p14"/>
            <p:cNvSpPr/>
            <p:nvPr/>
          </p:nvSpPr>
          <p:spPr>
            <a:xfrm>
              <a:off x="410431" y="320960"/>
              <a:ext cx="262386" cy="255872"/>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1" u="none" strike="noStrike" cap="none" dirty="0">
                  <a:solidFill>
                    <a:srgbClr val="FFFFFF"/>
                  </a:solidFill>
                  <a:latin typeface="Source Sans Pro Semibold" panose="020B0503030403020204" pitchFamily="34" charset="0"/>
                  <a:ea typeface="PT Serif"/>
                  <a:cs typeface="PT Serif"/>
                  <a:sym typeface="PT Serif"/>
                </a:rPr>
                <a:t>2</a:t>
              </a:r>
              <a:endParaRPr sz="1200" b="1" u="none" strike="noStrike" cap="none" dirty="0">
                <a:solidFill>
                  <a:srgbClr val="000000"/>
                </a:solidFill>
                <a:latin typeface="Source Sans Pro Semibold" panose="020B0503030403020204" pitchFamily="34" charset="0"/>
                <a:sym typeface="Arial"/>
              </a:endParaRPr>
            </a:p>
          </p:txBody>
        </p:sp>
        <p:sp>
          <p:nvSpPr>
            <p:cNvPr id="735" name="Google Shape;735;p14"/>
            <p:cNvSpPr txBox="1"/>
            <p:nvPr/>
          </p:nvSpPr>
          <p:spPr>
            <a:xfrm>
              <a:off x="751013" y="316366"/>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736" name="Google Shape;736;p14"/>
          <p:cNvSpPr txBox="1"/>
          <p:nvPr/>
        </p:nvSpPr>
        <p:spPr>
          <a:xfrm>
            <a:off x="416755" y="1822251"/>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400" b="0" i="0" u="sng" strike="noStrike" cap="none" dirty="0">
                <a:solidFill>
                  <a:schemeClr val="accent2">
                    <a:lumMod val="75000"/>
                  </a:schemeClr>
                </a:solidFill>
                <a:latin typeface="PT Serif"/>
                <a:ea typeface="PT Serif"/>
                <a:cs typeface="PT Serif"/>
                <a:sym typeface="PT Serif"/>
                <a:hlinkClick r:id="rId7">
                  <a:extLst>
                    <a:ext uri="{A12FA001-AC4F-418D-AE19-62706E023703}">
                      <ahyp:hlinkClr xmlns:ahyp="http://schemas.microsoft.com/office/drawing/2018/hyperlinkcolor" val="tx"/>
                    </a:ext>
                  </a:extLst>
                </a:hlinkClick>
              </a:rPr>
              <a:t>User Story</a:t>
            </a:r>
            <a:r>
              <a:rPr lang="en-US" sz="1400" b="0" i="0" u="none" strike="noStrike" cap="none" dirty="0">
                <a:solidFill>
                  <a:schemeClr val="accent2">
                    <a:lumMod val="75000"/>
                  </a:schemeClr>
                </a:solidFill>
                <a:latin typeface="PT Serif"/>
                <a:ea typeface="PT Serif"/>
                <a:cs typeface="PT Serif"/>
                <a:sym typeface="PT Serif"/>
              </a:rPr>
              <a:t>: </a:t>
            </a:r>
            <a:r>
              <a:rPr lang="en-US" sz="1400" b="0" i="0" u="none" strike="noStrike" cap="none" dirty="0">
                <a:solidFill>
                  <a:srgbClr val="8F8F8F"/>
                </a:solidFill>
                <a:latin typeface="Arial"/>
                <a:ea typeface="Arial"/>
                <a:cs typeface="Arial"/>
                <a:sym typeface="Arial"/>
              </a:rPr>
              <a:t>Draft</a:t>
            </a:r>
            <a:r>
              <a:rPr lang="en-US" sz="1400" b="0" i="0" u="none" strike="noStrike" cap="none" dirty="0">
                <a:solidFill>
                  <a:srgbClr val="8F8F8F"/>
                </a:solidFill>
                <a:latin typeface="PT Serif"/>
                <a:ea typeface="PT Serif"/>
                <a:cs typeface="PT Serif"/>
                <a:sym typeface="PT Serif"/>
              </a:rPr>
              <a:t> the user flow and decision paths of how a Veteran would access the form</a:t>
            </a:r>
            <a:endParaRPr sz="1400" b="0" i="0" u="none" strike="noStrike" cap="none" dirty="0">
              <a:solidFill>
                <a:srgbClr val="8F8F8F"/>
              </a:solidFill>
              <a:latin typeface="PT Serif"/>
              <a:ea typeface="PT Serif"/>
              <a:cs typeface="PT Serif"/>
              <a:sym typeface="PT Serif"/>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15</a:t>
            </a:fld>
            <a:endParaRPr sz="1200" b="0" i="0" u="none" strike="noStrike" cap="none" dirty="0">
              <a:solidFill>
                <a:srgbClr val="8A8A8A"/>
              </a:solidFill>
              <a:latin typeface="Source Sans Pro"/>
              <a:ea typeface="Source Sans Pro"/>
              <a:cs typeface="Source Sans Pro"/>
              <a:sym typeface="Source Sans Pro"/>
            </a:endParaRPr>
          </a:p>
        </p:txBody>
      </p:sp>
      <p:sp>
        <p:nvSpPr>
          <p:cNvPr id="742" name="Google Shape;742;p15"/>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pic>
        <p:nvPicPr>
          <p:cNvPr id="743" name="Google Shape;743;p15"/>
          <p:cNvPicPr preferRelativeResize="0"/>
          <p:nvPr/>
        </p:nvPicPr>
        <p:blipFill rotWithShape="1">
          <a:blip r:embed="rId3">
            <a:alphaModFix/>
          </a:blip>
          <a:srcRect/>
          <a:stretch/>
        </p:blipFill>
        <p:spPr>
          <a:xfrm>
            <a:off x="2900154" y="2235631"/>
            <a:ext cx="2068713" cy="4114800"/>
          </a:xfrm>
          <a:prstGeom prst="rect">
            <a:avLst/>
          </a:prstGeom>
          <a:noFill/>
          <a:ln>
            <a:solidFill>
              <a:schemeClr val="tx1">
                <a:lumMod val="50000"/>
                <a:lumOff val="50000"/>
              </a:schemeClr>
            </a:solidFill>
          </a:ln>
        </p:spPr>
      </p:pic>
      <p:pic>
        <p:nvPicPr>
          <p:cNvPr id="744" name="Google Shape;744;p15"/>
          <p:cNvPicPr preferRelativeResize="0"/>
          <p:nvPr/>
        </p:nvPicPr>
        <p:blipFill rotWithShape="1">
          <a:blip r:embed="rId4">
            <a:alphaModFix/>
          </a:blip>
          <a:srcRect/>
          <a:stretch/>
        </p:blipFill>
        <p:spPr>
          <a:xfrm>
            <a:off x="5463059" y="2235631"/>
            <a:ext cx="445867" cy="4523192"/>
          </a:xfrm>
          <a:prstGeom prst="rect">
            <a:avLst/>
          </a:prstGeom>
          <a:noFill/>
          <a:ln>
            <a:solidFill>
              <a:schemeClr val="tx1">
                <a:lumMod val="50000"/>
                <a:lumOff val="50000"/>
              </a:schemeClr>
            </a:solidFill>
          </a:ln>
        </p:spPr>
      </p:pic>
      <p:sp>
        <p:nvSpPr>
          <p:cNvPr id="747" name="Google Shape;747;p15"/>
          <p:cNvSpPr txBox="1"/>
          <p:nvPr/>
        </p:nvSpPr>
        <p:spPr>
          <a:xfrm>
            <a:off x="9130841" y="6065855"/>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u="sng" strike="noStrike" cap="none" dirty="0">
                <a:solidFill>
                  <a:schemeClr val="accent2">
                    <a:lumMod val="75000"/>
                  </a:schemeClr>
                </a:solidFill>
                <a:latin typeface="Source Sans Pro" panose="020B0503030403020204" pitchFamily="34" charset="0"/>
                <a:sym typeface="Arial"/>
                <a:hlinkClick r:id="rId5">
                  <a:extLst>
                    <a:ext uri="{A12FA001-AC4F-418D-AE19-62706E023703}">
                      <ahyp:hlinkClr xmlns:ahyp="http://schemas.microsoft.com/office/drawing/2018/hyperlinkcolor" val="tx"/>
                    </a:ext>
                  </a:extLst>
                </a:hlinkClick>
              </a:rPr>
              <a:t>Wireframes Link</a:t>
            </a:r>
            <a:endParaRPr sz="1200" u="none" strike="noStrike" cap="none" dirty="0">
              <a:solidFill>
                <a:schemeClr val="accent2">
                  <a:lumMod val="75000"/>
                </a:schemeClr>
              </a:solidFill>
              <a:latin typeface="Source Sans Pro" panose="020B0503030403020204" pitchFamily="34" charset="0"/>
              <a:sym typeface="Arial"/>
            </a:endParaRPr>
          </a:p>
        </p:txBody>
      </p:sp>
      <p:sp>
        <p:nvSpPr>
          <p:cNvPr id="748" name="Google Shape;748;p15"/>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We focused on the landing page and created our first draft of what the experience would look like</a:t>
            </a:r>
            <a:endParaRPr dirty="0"/>
          </a:p>
          <a:p>
            <a:pPr marL="0" marR="0" lvl="0" indent="0" algn="l" rtl="0">
              <a:lnSpc>
                <a:spcPct val="90000"/>
              </a:lnSpc>
              <a:spcBef>
                <a:spcPts val="0"/>
              </a:spcBef>
              <a:spcAft>
                <a:spcPts val="0"/>
              </a:spcAft>
              <a:buClr>
                <a:schemeClr val="dk1"/>
              </a:buClr>
              <a:buSzPts val="3600"/>
              <a:buFont typeface="PT Serif"/>
              <a:buNone/>
            </a:pPr>
            <a:endParaRPr sz="3200" b="0" i="0" u="none" strike="noStrike" cap="none" dirty="0">
              <a:solidFill>
                <a:schemeClr val="dk1"/>
              </a:solidFill>
              <a:latin typeface="PT Serif"/>
              <a:ea typeface="PT Serif"/>
              <a:cs typeface="PT Serif"/>
              <a:sym typeface="PT Serif"/>
            </a:endParaRPr>
          </a:p>
        </p:txBody>
      </p:sp>
      <p:grpSp>
        <p:nvGrpSpPr>
          <p:cNvPr id="749" name="Google Shape;749;p15"/>
          <p:cNvGrpSpPr/>
          <p:nvPr/>
        </p:nvGrpSpPr>
        <p:grpSpPr>
          <a:xfrm>
            <a:off x="410431" y="316366"/>
            <a:ext cx="5165039" cy="369094"/>
            <a:chOff x="410431" y="316366"/>
            <a:chExt cx="5165039" cy="369094"/>
          </a:xfrm>
        </p:grpSpPr>
        <p:sp>
          <p:nvSpPr>
            <p:cNvPr id="750" name="Google Shape;750;p15"/>
            <p:cNvSpPr/>
            <p:nvPr/>
          </p:nvSpPr>
          <p:spPr>
            <a:xfrm>
              <a:off x="410431" y="320960"/>
              <a:ext cx="262386" cy="255872"/>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1" u="none" strike="noStrike" cap="none" dirty="0">
                  <a:solidFill>
                    <a:srgbClr val="FFFFFF"/>
                  </a:solidFill>
                  <a:latin typeface="Source Sans Pro Semibold" panose="020B0503030403020204" pitchFamily="34" charset="0"/>
                  <a:ea typeface="PT Serif"/>
                  <a:cs typeface="PT Serif"/>
                  <a:sym typeface="PT Serif"/>
                </a:rPr>
                <a:t>2</a:t>
              </a:r>
              <a:endParaRPr sz="1200" b="1" u="none" strike="noStrike" cap="none" dirty="0">
                <a:solidFill>
                  <a:srgbClr val="000000"/>
                </a:solidFill>
                <a:latin typeface="Source Sans Pro Semibold" panose="020B0503030403020204" pitchFamily="34" charset="0"/>
                <a:sym typeface="Arial"/>
              </a:endParaRPr>
            </a:p>
          </p:txBody>
        </p:sp>
        <p:sp>
          <p:nvSpPr>
            <p:cNvPr id="751" name="Google Shape;751;p15"/>
            <p:cNvSpPr txBox="1"/>
            <p:nvPr/>
          </p:nvSpPr>
          <p:spPr>
            <a:xfrm>
              <a:off x="751013" y="316366"/>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752" name="Google Shape;752;p15"/>
          <p:cNvSpPr txBox="1"/>
          <p:nvPr/>
        </p:nvSpPr>
        <p:spPr>
          <a:xfrm>
            <a:off x="430138" y="1825832"/>
            <a:ext cx="11353800" cy="74328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400" b="0" i="0" u="sng" strike="noStrike" cap="none" dirty="0">
                <a:solidFill>
                  <a:schemeClr val="accent2">
                    <a:lumMod val="75000"/>
                  </a:schemeClr>
                </a:solidFill>
                <a:latin typeface="PT Serif"/>
                <a:ea typeface="PT Serif"/>
                <a:cs typeface="PT Serif"/>
                <a:sym typeface="PT Serif"/>
                <a:hlinkClick r:id="rId6">
                  <a:extLst>
                    <a:ext uri="{A12FA001-AC4F-418D-AE19-62706E023703}">
                      <ahyp:hlinkClr xmlns:ahyp="http://schemas.microsoft.com/office/drawing/2018/hyperlinkcolor" val="tx"/>
                    </a:ext>
                  </a:extLst>
                </a:hlinkClick>
              </a:rPr>
              <a:t>User Story</a:t>
            </a:r>
            <a:r>
              <a:rPr lang="en-US" sz="1400" b="0" i="0" u="none" strike="noStrike" cap="none" dirty="0">
                <a:solidFill>
                  <a:schemeClr val="accent2">
                    <a:lumMod val="75000"/>
                  </a:schemeClr>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Illustrate key moments in the Veteran’s happy path for future state to access and download the form</a:t>
            </a:r>
            <a:endParaRPr sz="1400" b="0" i="0" u="none" strike="noStrike" cap="none" dirty="0">
              <a:solidFill>
                <a:srgbClr val="8F8F8F"/>
              </a:solidFill>
              <a:latin typeface="Arial"/>
              <a:ea typeface="Arial"/>
              <a:cs typeface="Arial"/>
              <a:sym typeface="Arial"/>
            </a:endParaRPr>
          </a:p>
          <a:p>
            <a:pPr marL="0" marR="0" lvl="0" indent="0" algn="l" rtl="0">
              <a:lnSpc>
                <a:spcPct val="114999"/>
              </a:lnSpc>
              <a:spcBef>
                <a:spcPts val="0"/>
              </a:spcBef>
              <a:spcAft>
                <a:spcPts val="0"/>
              </a:spcAft>
              <a:buNone/>
            </a:pPr>
            <a:endParaRPr sz="1400" b="0" i="0" u="none" strike="noStrike" cap="none" dirty="0">
              <a:solidFill>
                <a:schemeClr val="dk2"/>
              </a:solidFill>
              <a:latin typeface="PT Serif"/>
              <a:ea typeface="PT Serif"/>
              <a:cs typeface="PT Serif"/>
              <a:sym typeface="PT Serif"/>
            </a:endParaRPr>
          </a:p>
          <a:p>
            <a:pPr marL="0" marR="0" lvl="0" indent="0" algn="l" rtl="0">
              <a:lnSpc>
                <a:spcPct val="114999"/>
              </a:lnSpc>
              <a:spcBef>
                <a:spcPts val="0"/>
              </a:spcBef>
              <a:spcAft>
                <a:spcPts val="0"/>
              </a:spcAft>
              <a:buNone/>
            </a:pPr>
            <a:endParaRPr sz="1400" b="0" i="0" u="none" strike="noStrike" cap="none" dirty="0">
              <a:solidFill>
                <a:schemeClr val="dk2"/>
              </a:solidFill>
              <a:latin typeface="PT Serif"/>
              <a:ea typeface="PT Serif"/>
              <a:cs typeface="PT Serif"/>
              <a:sym typeface="PT Serif"/>
            </a:endParaRPr>
          </a:p>
        </p:txBody>
      </p:sp>
      <p:pic>
        <p:nvPicPr>
          <p:cNvPr id="3" name="Picture 2">
            <a:extLst>
              <a:ext uri="{FF2B5EF4-FFF2-40B4-BE49-F238E27FC236}">
                <a16:creationId xmlns:a16="http://schemas.microsoft.com/office/drawing/2014/main" id="{72B0144D-8981-4C17-9D0C-2B5F2C86FFFC}"/>
              </a:ext>
            </a:extLst>
          </p:cNvPr>
          <p:cNvPicPr>
            <a:picLocks noChangeAspect="1"/>
          </p:cNvPicPr>
          <p:nvPr/>
        </p:nvPicPr>
        <p:blipFill>
          <a:blip r:embed="rId7">
            <a:alphaModFix/>
          </a:blip>
          <a:stretch>
            <a:fillRect/>
          </a:stretch>
        </p:blipFill>
        <p:spPr>
          <a:xfrm>
            <a:off x="8712128" y="2235631"/>
            <a:ext cx="419851" cy="4485844"/>
          </a:xfrm>
          <a:prstGeom prst="rect">
            <a:avLst/>
          </a:prstGeom>
          <a:noFill/>
          <a:ln>
            <a:solidFill>
              <a:schemeClr val="tx1">
                <a:lumMod val="50000"/>
                <a:lumOff val="50000"/>
              </a:schemeClr>
            </a:solidFill>
          </a:ln>
        </p:spPr>
      </p:pic>
      <p:pic>
        <p:nvPicPr>
          <p:cNvPr id="5" name="Picture 4">
            <a:extLst>
              <a:ext uri="{FF2B5EF4-FFF2-40B4-BE49-F238E27FC236}">
                <a16:creationId xmlns:a16="http://schemas.microsoft.com/office/drawing/2014/main" id="{09CA245C-D4E4-409E-A1AF-098C1FC0093D}"/>
              </a:ext>
            </a:extLst>
          </p:cNvPr>
          <p:cNvPicPr>
            <a:picLocks noChangeAspect="1"/>
          </p:cNvPicPr>
          <p:nvPr/>
        </p:nvPicPr>
        <p:blipFill>
          <a:blip r:embed="rId8">
            <a:alphaModFix/>
          </a:blip>
          <a:stretch>
            <a:fillRect/>
          </a:stretch>
        </p:blipFill>
        <p:spPr>
          <a:xfrm>
            <a:off x="6186768" y="2204077"/>
            <a:ext cx="2096275" cy="4169624"/>
          </a:xfrm>
          <a:prstGeom prst="rect">
            <a:avLst/>
          </a:prstGeom>
          <a:noFill/>
          <a:ln>
            <a:solidFill>
              <a:schemeClr val="tx1">
                <a:lumMod val="50000"/>
                <a:lumOff val="50000"/>
              </a:schemeClr>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16</a:t>
            </a:fld>
            <a:endParaRPr sz="1200" b="0" i="0" u="none" strike="noStrike" cap="none" dirty="0">
              <a:solidFill>
                <a:srgbClr val="8A8A8A"/>
              </a:solidFill>
              <a:latin typeface="Source Sans Pro"/>
              <a:ea typeface="Source Sans Pro"/>
              <a:cs typeface="Source Sans Pro"/>
              <a:sym typeface="Source Sans Pro"/>
            </a:endParaRPr>
          </a:p>
        </p:txBody>
      </p:sp>
      <p:sp>
        <p:nvSpPr>
          <p:cNvPr id="758" name="Google Shape;758;p16"/>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759" name="Google Shape;759;p16"/>
          <p:cNvSpPr txBox="1"/>
          <p:nvPr/>
        </p:nvSpPr>
        <p:spPr>
          <a:xfrm>
            <a:off x="7063534" y="6369011"/>
            <a:ext cx="4536141"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u="sng" strike="noStrike" cap="none" dirty="0">
                <a:solidFill>
                  <a:schemeClr val="accent2">
                    <a:lumMod val="75000"/>
                  </a:schemeClr>
                </a:solidFill>
                <a:latin typeface="Source Sans Pro" panose="020B0503030403020204" pitchFamily="34" charset="0"/>
                <a:sym typeface="Arial"/>
                <a:hlinkClick r:id="rId3">
                  <a:extLst>
                    <a:ext uri="{A12FA001-AC4F-418D-AE19-62706E023703}">
                      <ahyp:hlinkClr xmlns:ahyp="http://schemas.microsoft.com/office/drawing/2018/hyperlinkcolor" val="tx"/>
                    </a:ext>
                  </a:extLst>
                </a:hlinkClick>
              </a:rPr>
              <a:t>Content Needs Document</a:t>
            </a:r>
            <a:r>
              <a:rPr lang="en-US" sz="1200" u="none" strike="noStrike" cap="none" dirty="0">
                <a:solidFill>
                  <a:schemeClr val="accent2">
                    <a:lumMod val="75000"/>
                  </a:schemeClr>
                </a:solidFill>
                <a:latin typeface="Source Sans Pro" panose="020B0503030403020204" pitchFamily="34" charset="0"/>
                <a:sym typeface="Arial"/>
              </a:rPr>
              <a:t>, </a:t>
            </a:r>
            <a:r>
              <a:rPr lang="en-US" sz="1200" u="sng" strike="noStrike" cap="none" dirty="0">
                <a:solidFill>
                  <a:schemeClr val="accent2">
                    <a:lumMod val="75000"/>
                  </a:schemeClr>
                </a:solidFill>
                <a:latin typeface="Source Sans Pro" panose="020B0503030403020204" pitchFamily="34" charset="0"/>
                <a:sym typeface="Arial"/>
                <a:hlinkClick r:id="rId4">
                  <a:extLst>
                    <a:ext uri="{A12FA001-AC4F-418D-AE19-62706E023703}">
                      <ahyp:hlinkClr xmlns:ahyp="http://schemas.microsoft.com/office/drawing/2018/hyperlinkcolor" val="tx"/>
                    </a:ext>
                  </a:extLst>
                </a:hlinkClick>
              </a:rPr>
              <a:t>Content in wireframes</a:t>
            </a:r>
            <a:endParaRPr sz="1200" u="none" strike="noStrike" cap="none" dirty="0">
              <a:solidFill>
                <a:schemeClr val="accent2">
                  <a:lumMod val="75000"/>
                </a:schemeClr>
              </a:solidFill>
              <a:latin typeface="Source Sans Pro" panose="020B0503030403020204" pitchFamily="34" charset="0"/>
              <a:sym typeface="Arial"/>
            </a:endParaRPr>
          </a:p>
        </p:txBody>
      </p:sp>
      <p:pic>
        <p:nvPicPr>
          <p:cNvPr id="760" name="Google Shape;760;p16"/>
          <p:cNvPicPr preferRelativeResize="0"/>
          <p:nvPr/>
        </p:nvPicPr>
        <p:blipFill rotWithShape="1">
          <a:blip r:embed="rId5">
            <a:alphaModFix/>
          </a:blip>
          <a:srcRect/>
          <a:stretch/>
        </p:blipFill>
        <p:spPr>
          <a:xfrm>
            <a:off x="6715211" y="2285498"/>
            <a:ext cx="5084118" cy="4010087"/>
          </a:xfrm>
          <a:prstGeom prst="rect">
            <a:avLst/>
          </a:prstGeom>
          <a:noFill/>
          <a:ln w="9525" cap="flat" cmpd="sng">
            <a:solidFill>
              <a:srgbClr val="8F8F8F"/>
            </a:solidFill>
            <a:prstDash val="solid"/>
            <a:round/>
            <a:headEnd type="none" w="sm" len="sm"/>
            <a:tailEnd type="none" w="sm" len="sm"/>
          </a:ln>
        </p:spPr>
      </p:pic>
      <p:sp>
        <p:nvSpPr>
          <p:cNvPr id="761" name="Google Shape;761;p16"/>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We identified what other content we need to create beyond our landing page</a:t>
            </a:r>
            <a:endParaRPr sz="3600" b="0" i="0" u="none" strike="noStrike" cap="none" dirty="0">
              <a:solidFill>
                <a:schemeClr val="dk1"/>
              </a:solidFill>
              <a:latin typeface="PT Serif"/>
              <a:ea typeface="PT Serif"/>
              <a:cs typeface="PT Serif"/>
              <a:sym typeface="PT Serif"/>
            </a:endParaRPr>
          </a:p>
        </p:txBody>
      </p:sp>
      <p:grpSp>
        <p:nvGrpSpPr>
          <p:cNvPr id="762" name="Google Shape;762;p16"/>
          <p:cNvGrpSpPr/>
          <p:nvPr/>
        </p:nvGrpSpPr>
        <p:grpSpPr>
          <a:xfrm>
            <a:off x="410431" y="316366"/>
            <a:ext cx="5165039" cy="369094"/>
            <a:chOff x="410431" y="316366"/>
            <a:chExt cx="5165039" cy="369094"/>
          </a:xfrm>
        </p:grpSpPr>
        <p:sp>
          <p:nvSpPr>
            <p:cNvPr id="763" name="Google Shape;763;p16"/>
            <p:cNvSpPr/>
            <p:nvPr/>
          </p:nvSpPr>
          <p:spPr>
            <a:xfrm>
              <a:off x="410431" y="320960"/>
              <a:ext cx="262386" cy="255872"/>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1" u="none" strike="noStrike" cap="none" dirty="0">
                  <a:solidFill>
                    <a:srgbClr val="FFFFFF"/>
                  </a:solidFill>
                  <a:latin typeface="Source Sans Pro Semibold" panose="020B0503030403020204" pitchFamily="34" charset="0"/>
                  <a:ea typeface="PT Serif"/>
                  <a:cs typeface="PT Serif"/>
                  <a:sym typeface="PT Serif"/>
                </a:rPr>
                <a:t>2</a:t>
              </a:r>
              <a:endParaRPr sz="1200" b="1" u="none" strike="noStrike" cap="none" dirty="0">
                <a:solidFill>
                  <a:srgbClr val="000000"/>
                </a:solidFill>
                <a:latin typeface="Source Sans Pro Semibold" panose="020B0503030403020204" pitchFamily="34" charset="0"/>
                <a:sym typeface="Arial"/>
              </a:endParaRPr>
            </a:p>
          </p:txBody>
        </p:sp>
        <p:sp>
          <p:nvSpPr>
            <p:cNvPr id="764" name="Google Shape;764;p16"/>
            <p:cNvSpPr txBox="1"/>
            <p:nvPr/>
          </p:nvSpPr>
          <p:spPr>
            <a:xfrm>
              <a:off x="751013" y="316366"/>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765" name="Google Shape;765;p16"/>
          <p:cNvSpPr txBox="1"/>
          <p:nvPr/>
        </p:nvSpPr>
        <p:spPr>
          <a:xfrm>
            <a:off x="430138" y="1825832"/>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400" b="0" i="0" u="sng" strike="noStrike" cap="none" dirty="0">
                <a:solidFill>
                  <a:schemeClr val="accent2">
                    <a:lumMod val="75000"/>
                  </a:schemeClr>
                </a:solidFill>
                <a:latin typeface="PT Serif"/>
                <a:ea typeface="PT Serif"/>
                <a:cs typeface="PT Serif"/>
                <a:sym typeface="PT Serif"/>
                <a:hlinkClick r:id="rId6">
                  <a:extLst>
                    <a:ext uri="{A12FA001-AC4F-418D-AE19-62706E023703}">
                      <ahyp:hlinkClr xmlns:ahyp="http://schemas.microsoft.com/office/drawing/2018/hyperlinkcolor" val="tx"/>
                    </a:ext>
                  </a:extLst>
                </a:hlinkClick>
              </a:rPr>
              <a:t>User Story</a:t>
            </a:r>
            <a:r>
              <a:rPr lang="en-US" sz="1400" b="0" i="0" u="none" strike="noStrike" cap="none" dirty="0">
                <a:solidFill>
                  <a:schemeClr val="accent2">
                    <a:lumMod val="75000"/>
                  </a:schemeClr>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Write content for 1095-B pages</a:t>
            </a:r>
            <a:endParaRPr sz="1400" b="0" i="0" u="none" strike="noStrike" cap="none" dirty="0">
              <a:solidFill>
                <a:srgbClr val="8F8F8F"/>
              </a:solidFill>
              <a:latin typeface="Arial"/>
              <a:ea typeface="Arial"/>
              <a:cs typeface="Arial"/>
              <a:sym typeface="Arial"/>
            </a:endParaRPr>
          </a:p>
        </p:txBody>
      </p:sp>
      <p:sp>
        <p:nvSpPr>
          <p:cNvPr id="766" name="Google Shape;766;p16"/>
          <p:cNvSpPr txBox="1"/>
          <p:nvPr/>
        </p:nvSpPr>
        <p:spPr>
          <a:xfrm>
            <a:off x="442516" y="2517911"/>
            <a:ext cx="4987231"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600" b="0" i="0" u="none" strike="noStrike" cap="none" dirty="0">
                <a:solidFill>
                  <a:schemeClr val="dk2"/>
                </a:solidFill>
                <a:latin typeface="PT Serif"/>
                <a:ea typeface="PT Serif"/>
                <a:cs typeface="PT Serif"/>
                <a:sym typeface="PT Serif"/>
              </a:rPr>
              <a:t>Other areas that will need to be re-directed to our 1095-B page:</a:t>
            </a:r>
            <a:endParaRPr sz="1600" b="0" i="0" u="none" strike="noStrike" cap="none" dirty="0">
              <a:solidFill>
                <a:schemeClr val="dk2"/>
              </a:solidFill>
              <a:latin typeface="Arial"/>
              <a:ea typeface="Arial"/>
              <a:cs typeface="Arial"/>
              <a:sym typeface="Arial"/>
            </a:endParaRPr>
          </a:p>
        </p:txBody>
      </p:sp>
      <p:sp>
        <p:nvSpPr>
          <p:cNvPr id="767" name="Google Shape;767;p16"/>
          <p:cNvSpPr txBox="1">
            <a:spLocks noGrp="1"/>
          </p:cNvSpPr>
          <p:nvPr>
            <p:ph type="body" idx="1"/>
          </p:nvPr>
        </p:nvSpPr>
        <p:spPr>
          <a:xfrm>
            <a:off x="390777" y="3252453"/>
            <a:ext cx="4969898" cy="1845098"/>
          </a:xfrm>
          <a:prstGeom prst="rect">
            <a:avLst/>
          </a:prstGeom>
          <a:noFill/>
          <a:ln>
            <a:noFill/>
          </a:ln>
        </p:spPr>
        <p:txBody>
          <a:bodyPr spcFirstLastPara="1" wrap="square" lIns="91425" tIns="45700" rIns="91425" bIns="45700" anchor="t" anchorCtr="0">
            <a:normAutofit/>
          </a:bodyPr>
          <a:lstStyle/>
          <a:p>
            <a:pPr marL="274320" lvl="1" indent="-274320" algn="l" rtl="0">
              <a:lnSpc>
                <a:spcPct val="90000"/>
              </a:lnSpc>
              <a:spcBef>
                <a:spcPts val="500"/>
              </a:spcBef>
              <a:spcAft>
                <a:spcPts val="0"/>
              </a:spcAft>
              <a:buSzPts val="1260"/>
              <a:buChar char="▪"/>
            </a:pPr>
            <a:r>
              <a:rPr lang="en-US" sz="1600" dirty="0"/>
              <a:t>Find forms</a:t>
            </a:r>
            <a:endParaRPr dirty="0"/>
          </a:p>
          <a:p>
            <a:pPr marL="274320" lvl="1" indent="-274320" algn="l" rtl="0">
              <a:lnSpc>
                <a:spcPct val="90000"/>
              </a:lnSpc>
              <a:spcBef>
                <a:spcPts val="900"/>
              </a:spcBef>
              <a:spcAft>
                <a:spcPts val="0"/>
              </a:spcAft>
              <a:buSzPts val="1260"/>
              <a:buChar char="▪"/>
            </a:pPr>
            <a:r>
              <a:rPr lang="en-US" sz="1600" dirty="0"/>
              <a:t>ACA</a:t>
            </a:r>
            <a:endParaRPr dirty="0"/>
          </a:p>
          <a:p>
            <a:pPr marL="274320" lvl="1" indent="-274320" algn="l" rtl="0">
              <a:lnSpc>
                <a:spcPct val="90000"/>
              </a:lnSpc>
              <a:spcBef>
                <a:spcPts val="900"/>
              </a:spcBef>
              <a:spcAft>
                <a:spcPts val="0"/>
              </a:spcAft>
              <a:buSzPts val="1260"/>
              <a:buChar char="▪"/>
            </a:pPr>
            <a:r>
              <a:rPr lang="en-US" sz="1600" dirty="0"/>
              <a:t>1095-B cover letter*</a:t>
            </a:r>
            <a:endParaRPr dirty="0"/>
          </a:p>
          <a:p>
            <a:pPr marL="274320" lvl="1" indent="-274320" algn="l" rtl="0">
              <a:lnSpc>
                <a:spcPct val="90000"/>
              </a:lnSpc>
              <a:spcBef>
                <a:spcPts val="900"/>
              </a:spcBef>
              <a:spcAft>
                <a:spcPts val="0"/>
              </a:spcAft>
              <a:buSzPts val="1260"/>
              <a:buChar char="▪"/>
            </a:pPr>
            <a:r>
              <a:rPr lang="en-US" sz="1600" dirty="0"/>
              <a:t>Notifications (TBD)</a:t>
            </a:r>
            <a:endParaRPr dirty="0"/>
          </a:p>
          <a:p>
            <a:pPr marL="274320" lvl="1" indent="-274320" algn="l" rtl="0">
              <a:lnSpc>
                <a:spcPct val="90000"/>
              </a:lnSpc>
              <a:spcBef>
                <a:spcPts val="900"/>
              </a:spcBef>
              <a:spcAft>
                <a:spcPts val="400"/>
              </a:spcAft>
              <a:buSzPts val="1260"/>
              <a:buChar char="▪"/>
            </a:pPr>
            <a:r>
              <a:rPr lang="en-US" sz="1600" dirty="0"/>
              <a:t>FAQs</a:t>
            </a:r>
            <a:endParaRPr dirty="0"/>
          </a:p>
        </p:txBody>
      </p:sp>
      <p:sp>
        <p:nvSpPr>
          <p:cNvPr id="768" name="Google Shape;768;p16"/>
          <p:cNvSpPr txBox="1"/>
          <p:nvPr/>
        </p:nvSpPr>
        <p:spPr>
          <a:xfrm>
            <a:off x="498454" y="5377818"/>
            <a:ext cx="4589402" cy="3323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200" b="0" i="0" u="none" strike="noStrike" cap="none" dirty="0">
                <a:solidFill>
                  <a:schemeClr val="dk2"/>
                </a:solidFill>
                <a:latin typeface="PT Serif"/>
                <a:ea typeface="PT Serif"/>
                <a:cs typeface="PT Serif"/>
                <a:sym typeface="PT Serif"/>
              </a:rPr>
              <a:t>*This may need to be further updated based on MVP functionality and developments in paperless opt-out process.</a:t>
            </a:r>
            <a:endParaRPr sz="2000" b="0" i="0" u="none" strike="noStrike" cap="none" dirty="0">
              <a:solidFill>
                <a:schemeClr val="dk2"/>
              </a:solidFill>
              <a:latin typeface="PT Serif"/>
              <a:ea typeface="PT Serif"/>
              <a:cs typeface="PT Serif"/>
              <a:sym typeface="PT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17"/>
          <p:cNvPicPr preferRelativeResize="0"/>
          <p:nvPr/>
        </p:nvPicPr>
        <p:blipFill rotWithShape="1">
          <a:blip r:embed="rId3">
            <a:alphaModFix/>
          </a:blip>
          <a:srcRect/>
          <a:stretch/>
        </p:blipFill>
        <p:spPr>
          <a:xfrm>
            <a:off x="7066196" y="2220272"/>
            <a:ext cx="5091234" cy="2901950"/>
          </a:xfrm>
          <a:prstGeom prst="rect">
            <a:avLst/>
          </a:prstGeom>
          <a:noFill/>
          <a:ln>
            <a:noFill/>
          </a:ln>
        </p:spPr>
      </p:pic>
      <p:pic>
        <p:nvPicPr>
          <p:cNvPr id="774" name="Google Shape;774;p17"/>
          <p:cNvPicPr preferRelativeResize="0"/>
          <p:nvPr/>
        </p:nvPicPr>
        <p:blipFill rotWithShape="1">
          <a:blip r:embed="rId4">
            <a:alphaModFix/>
          </a:blip>
          <a:srcRect/>
          <a:stretch/>
        </p:blipFill>
        <p:spPr>
          <a:xfrm>
            <a:off x="6465526" y="3821210"/>
            <a:ext cx="5091972" cy="2647186"/>
          </a:xfrm>
          <a:prstGeom prst="rect">
            <a:avLst/>
          </a:prstGeom>
          <a:noFill/>
          <a:ln>
            <a:noFill/>
          </a:ln>
        </p:spPr>
      </p:pic>
      <p:sp>
        <p:nvSpPr>
          <p:cNvPr id="775" name="Google Shape;775;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17</a:t>
            </a:fld>
            <a:endParaRPr sz="1200" b="0" i="0" u="none" strike="noStrike" cap="none" dirty="0">
              <a:solidFill>
                <a:srgbClr val="8A8A8A"/>
              </a:solidFill>
              <a:latin typeface="Source Sans Pro"/>
              <a:ea typeface="Source Sans Pro"/>
              <a:cs typeface="Source Sans Pro"/>
              <a:sym typeface="Source Sans Pro"/>
            </a:endParaRPr>
          </a:p>
        </p:txBody>
      </p:sp>
      <p:sp>
        <p:nvSpPr>
          <p:cNvPr id="776" name="Google Shape;776;p17"/>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777" name="Google Shape;777;p17"/>
          <p:cNvSpPr txBox="1"/>
          <p:nvPr/>
        </p:nvSpPr>
        <p:spPr>
          <a:xfrm>
            <a:off x="7247098" y="6396025"/>
            <a:ext cx="4318426"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u="sng" strike="noStrike" cap="none" dirty="0">
                <a:solidFill>
                  <a:schemeClr val="accent2">
                    <a:lumMod val="75000"/>
                  </a:schemeClr>
                </a:solidFill>
                <a:latin typeface="Source Sans Pro" panose="020B0503030403020204" pitchFamily="34" charset="0"/>
                <a:sym typeface="Arial"/>
                <a:hlinkClick r:id="rId5">
                  <a:extLst>
                    <a:ext uri="{A12FA001-AC4F-418D-AE19-62706E023703}">
                      <ahyp:hlinkClr xmlns:ahyp="http://schemas.microsoft.com/office/drawing/2018/hyperlinkcolor" val="tx"/>
                    </a:ext>
                  </a:extLst>
                </a:hlinkClick>
              </a:rPr>
              <a:t>Research plan, </a:t>
            </a:r>
            <a:r>
              <a:rPr lang="en-US" sz="1200" u="sng" strike="noStrike" cap="none" dirty="0">
                <a:solidFill>
                  <a:schemeClr val="accent2">
                    <a:lumMod val="75000"/>
                  </a:schemeClr>
                </a:solidFill>
                <a:latin typeface="Source Sans Pro" panose="020B0503030403020204" pitchFamily="34" charset="0"/>
                <a:sym typeface="Arial"/>
                <a:hlinkClick r:id="rId6">
                  <a:extLst>
                    <a:ext uri="{A12FA001-AC4F-418D-AE19-62706E023703}">
                      <ahyp:hlinkClr xmlns:ahyp="http://schemas.microsoft.com/office/drawing/2018/hyperlinkcolor" val="tx"/>
                    </a:ext>
                  </a:extLst>
                </a:hlinkClick>
              </a:rPr>
              <a:t>Conversation guide</a:t>
            </a:r>
            <a:endParaRPr sz="1200" u="none" strike="noStrike" cap="none" dirty="0">
              <a:solidFill>
                <a:schemeClr val="accent2">
                  <a:lumMod val="75000"/>
                </a:schemeClr>
              </a:solidFill>
              <a:latin typeface="Source Sans Pro" panose="020B0503030403020204" pitchFamily="34" charset="0"/>
              <a:sym typeface="Arial"/>
            </a:endParaRPr>
          </a:p>
        </p:txBody>
      </p:sp>
      <p:sp>
        <p:nvSpPr>
          <p:cNvPr id="778" name="Google Shape;778;p17"/>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To validate what we are building, we prepared to begin user testing in the next sprint</a:t>
            </a:r>
            <a:endParaRPr dirty="0"/>
          </a:p>
          <a:p>
            <a:pPr marL="0" marR="0" lvl="0" indent="0" algn="l" rtl="0">
              <a:lnSpc>
                <a:spcPct val="90000"/>
              </a:lnSpc>
              <a:spcBef>
                <a:spcPts val="0"/>
              </a:spcBef>
              <a:spcAft>
                <a:spcPts val="0"/>
              </a:spcAft>
              <a:buClr>
                <a:schemeClr val="dk1"/>
              </a:buClr>
              <a:buSzPts val="3600"/>
              <a:buFont typeface="PT Serif"/>
              <a:buNone/>
            </a:pPr>
            <a:endParaRPr sz="3200" b="0" i="0" u="none" strike="noStrike" cap="none" dirty="0">
              <a:solidFill>
                <a:schemeClr val="dk1"/>
              </a:solidFill>
              <a:latin typeface="PT Serif"/>
              <a:ea typeface="PT Serif"/>
              <a:cs typeface="PT Serif"/>
              <a:sym typeface="PT Serif"/>
            </a:endParaRPr>
          </a:p>
        </p:txBody>
      </p:sp>
      <p:grpSp>
        <p:nvGrpSpPr>
          <p:cNvPr id="779" name="Google Shape;779;p17"/>
          <p:cNvGrpSpPr/>
          <p:nvPr/>
        </p:nvGrpSpPr>
        <p:grpSpPr>
          <a:xfrm>
            <a:off x="410431" y="316366"/>
            <a:ext cx="5165039" cy="369094"/>
            <a:chOff x="410431" y="316366"/>
            <a:chExt cx="5165039" cy="369094"/>
          </a:xfrm>
        </p:grpSpPr>
        <p:sp>
          <p:nvSpPr>
            <p:cNvPr id="780" name="Google Shape;780;p17"/>
            <p:cNvSpPr/>
            <p:nvPr/>
          </p:nvSpPr>
          <p:spPr>
            <a:xfrm>
              <a:off x="410431" y="320960"/>
              <a:ext cx="262386" cy="255872"/>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1" u="none" strike="noStrike" cap="none" dirty="0">
                  <a:solidFill>
                    <a:srgbClr val="FFFFFF"/>
                  </a:solidFill>
                  <a:latin typeface="Source Sans Pro Semibold" panose="020B0503030403020204" pitchFamily="34" charset="0"/>
                  <a:ea typeface="PT Serif"/>
                  <a:cs typeface="PT Serif"/>
                  <a:sym typeface="PT Serif"/>
                </a:rPr>
                <a:t>2</a:t>
              </a:r>
              <a:endParaRPr sz="1200" b="1" u="none" strike="noStrike" cap="none" dirty="0">
                <a:solidFill>
                  <a:srgbClr val="FFFFFF"/>
                </a:solidFill>
                <a:latin typeface="Source Sans Pro Semibold" panose="020B0503030403020204" pitchFamily="34" charset="0"/>
                <a:ea typeface="PT Serif"/>
                <a:cs typeface="PT Serif"/>
                <a:sym typeface="PT Serif"/>
              </a:endParaRPr>
            </a:p>
          </p:txBody>
        </p:sp>
        <p:sp>
          <p:nvSpPr>
            <p:cNvPr id="781" name="Google Shape;781;p17"/>
            <p:cNvSpPr txBox="1"/>
            <p:nvPr/>
          </p:nvSpPr>
          <p:spPr>
            <a:xfrm>
              <a:off x="751013" y="316366"/>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782" name="Google Shape;782;p17"/>
          <p:cNvSpPr txBox="1"/>
          <p:nvPr/>
        </p:nvSpPr>
        <p:spPr>
          <a:xfrm>
            <a:off x="430138" y="1825832"/>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400" b="0" i="0" u="sng" strike="noStrike" cap="none" dirty="0">
                <a:solidFill>
                  <a:schemeClr val="accent2">
                    <a:lumMod val="75000"/>
                  </a:schemeClr>
                </a:solidFill>
                <a:latin typeface="PT Serif"/>
                <a:ea typeface="PT Serif"/>
                <a:cs typeface="PT Serif"/>
                <a:sym typeface="PT Serif"/>
                <a:hlinkClick r:id="rId7">
                  <a:extLst>
                    <a:ext uri="{A12FA001-AC4F-418D-AE19-62706E023703}">
                      <ahyp:hlinkClr xmlns:ahyp="http://schemas.microsoft.com/office/drawing/2018/hyperlinkcolor" val="tx"/>
                    </a:ext>
                  </a:extLst>
                </a:hlinkClick>
              </a:rPr>
              <a:t>User Story</a:t>
            </a:r>
            <a:r>
              <a:rPr lang="en-US" sz="1400" b="0" i="0" u="none" strike="noStrike" cap="none" dirty="0">
                <a:solidFill>
                  <a:schemeClr val="accent2">
                    <a:lumMod val="75000"/>
                  </a:schemeClr>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Prepare for user research by creating the documentation needed to conduct research</a:t>
            </a:r>
            <a:endParaRPr sz="1400" b="0" i="0" u="none" strike="noStrike" cap="none" dirty="0">
              <a:solidFill>
                <a:srgbClr val="8F8F8F"/>
              </a:solidFill>
              <a:latin typeface="Arial"/>
              <a:ea typeface="Arial"/>
              <a:cs typeface="Arial"/>
              <a:sym typeface="Arial"/>
            </a:endParaRPr>
          </a:p>
        </p:txBody>
      </p:sp>
      <p:sp>
        <p:nvSpPr>
          <p:cNvPr id="783" name="Google Shape;783;p17"/>
          <p:cNvSpPr txBox="1"/>
          <p:nvPr/>
        </p:nvSpPr>
        <p:spPr>
          <a:xfrm>
            <a:off x="428567" y="2510790"/>
            <a:ext cx="4987231"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tx1"/>
                </a:solidFill>
                <a:latin typeface="PT Serif"/>
                <a:ea typeface="PT Serif"/>
                <a:cs typeface="PT Serif"/>
                <a:sym typeface="PT Serif"/>
              </a:rPr>
              <a:t>Research goals</a:t>
            </a:r>
            <a:endParaRPr sz="1400" b="0" i="0" u="none" strike="noStrike" cap="none" dirty="0">
              <a:solidFill>
                <a:schemeClr val="tx1"/>
              </a:solidFill>
              <a:latin typeface="PT Serif"/>
              <a:ea typeface="PT Serif"/>
              <a:cs typeface="PT Serif"/>
              <a:sym typeface="PT Serif"/>
            </a:endParaRPr>
          </a:p>
        </p:txBody>
      </p:sp>
      <p:sp>
        <p:nvSpPr>
          <p:cNvPr id="784" name="Google Shape;784;p17"/>
          <p:cNvSpPr txBox="1">
            <a:spLocks noGrp="1"/>
          </p:cNvSpPr>
          <p:nvPr>
            <p:ph type="body" idx="1"/>
          </p:nvPr>
        </p:nvSpPr>
        <p:spPr>
          <a:xfrm>
            <a:off x="319609" y="2749114"/>
            <a:ext cx="5109714" cy="1194953"/>
          </a:xfrm>
          <a:prstGeom prst="rect">
            <a:avLst/>
          </a:prstGeom>
          <a:noFill/>
          <a:ln>
            <a:noFill/>
          </a:ln>
        </p:spPr>
        <p:txBody>
          <a:bodyPr spcFirstLastPara="1" wrap="square" lIns="91425" tIns="45700" rIns="91425" bIns="45700" anchor="t" anchorCtr="0">
            <a:normAutofit/>
          </a:bodyPr>
          <a:lstStyle/>
          <a:p>
            <a:pPr marL="182880" lvl="0" indent="-176212" algn="l" rtl="0">
              <a:lnSpc>
                <a:spcPct val="100000"/>
              </a:lnSpc>
              <a:spcBef>
                <a:spcPts val="600"/>
              </a:spcBef>
              <a:spcAft>
                <a:spcPts val="0"/>
              </a:spcAft>
              <a:buSzPct val="127272"/>
              <a:buChar char="▪"/>
            </a:pPr>
            <a:r>
              <a:rPr lang="en-US" sz="1100" dirty="0"/>
              <a:t>Better understand how Veterans might find, use, and edit a digital copy of the 1095-B form</a:t>
            </a:r>
            <a:endParaRPr dirty="0"/>
          </a:p>
          <a:p>
            <a:pPr marL="182880" lvl="0" indent="-176212" algn="l" rtl="0">
              <a:lnSpc>
                <a:spcPct val="100000"/>
              </a:lnSpc>
              <a:spcBef>
                <a:spcPts val="600"/>
              </a:spcBef>
              <a:spcAft>
                <a:spcPts val="0"/>
              </a:spcAft>
              <a:buSzPct val="127272"/>
              <a:buChar char="▪"/>
            </a:pPr>
            <a:r>
              <a:rPr lang="en-US" sz="1100" dirty="0"/>
              <a:t>Discover needs, pain points and preferences for physical or digital delivery of the form</a:t>
            </a:r>
            <a:endParaRPr dirty="0"/>
          </a:p>
          <a:p>
            <a:pPr marL="182880" lvl="0" indent="-176212" algn="l" rtl="0">
              <a:lnSpc>
                <a:spcPct val="100000"/>
              </a:lnSpc>
              <a:spcBef>
                <a:spcPts val="600"/>
              </a:spcBef>
              <a:spcAft>
                <a:spcPts val="0"/>
              </a:spcAft>
              <a:buSzPct val="127272"/>
              <a:buChar char="▪"/>
            </a:pPr>
            <a:r>
              <a:rPr lang="en-US" sz="1100" dirty="0"/>
              <a:t>Test usability of proposed solution</a:t>
            </a:r>
            <a:endParaRPr dirty="0"/>
          </a:p>
          <a:p>
            <a:pPr marL="274320" lvl="1" indent="-274320" algn="l" rtl="0">
              <a:lnSpc>
                <a:spcPct val="90000"/>
              </a:lnSpc>
              <a:spcBef>
                <a:spcPts val="600"/>
              </a:spcBef>
              <a:spcAft>
                <a:spcPts val="400"/>
              </a:spcAft>
              <a:buSzPct val="114545"/>
              <a:buNone/>
            </a:pPr>
            <a:endParaRPr sz="1100" dirty="0"/>
          </a:p>
        </p:txBody>
      </p:sp>
      <p:sp>
        <p:nvSpPr>
          <p:cNvPr id="785" name="Google Shape;785;p17"/>
          <p:cNvSpPr txBox="1"/>
          <p:nvPr/>
        </p:nvSpPr>
        <p:spPr>
          <a:xfrm>
            <a:off x="449539" y="4027799"/>
            <a:ext cx="4987231"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tx1"/>
                </a:solidFill>
                <a:latin typeface="PT Serif"/>
                <a:ea typeface="PT Serif"/>
                <a:cs typeface="PT Serif"/>
                <a:sym typeface="PT Serif"/>
              </a:rPr>
              <a:t>Format</a:t>
            </a:r>
            <a:endParaRPr sz="1200" b="0" i="0" u="none" strike="noStrike" cap="none" dirty="0">
              <a:solidFill>
                <a:schemeClr val="tx1"/>
              </a:solidFill>
              <a:latin typeface="Arial"/>
              <a:ea typeface="Arial"/>
              <a:cs typeface="Arial"/>
              <a:sym typeface="Arial"/>
            </a:endParaRPr>
          </a:p>
        </p:txBody>
      </p:sp>
      <p:sp>
        <p:nvSpPr>
          <p:cNvPr id="786" name="Google Shape;786;p17"/>
          <p:cNvSpPr txBox="1"/>
          <p:nvPr/>
        </p:nvSpPr>
        <p:spPr>
          <a:xfrm>
            <a:off x="319609" y="4259132"/>
            <a:ext cx="5892686" cy="446934"/>
          </a:xfrm>
          <a:prstGeom prst="rect">
            <a:avLst/>
          </a:prstGeom>
          <a:noFill/>
          <a:ln>
            <a:noFill/>
          </a:ln>
        </p:spPr>
        <p:txBody>
          <a:bodyPr spcFirstLastPara="1" wrap="square" lIns="91425" tIns="45700" rIns="91425" bIns="45700" anchor="t" anchorCtr="0">
            <a:normAutofit fontScale="92500"/>
          </a:bodyPr>
          <a:lstStyle/>
          <a:p>
            <a:pPr marL="182880" marR="0" lvl="0" indent="-182880" algn="l" rtl="0">
              <a:lnSpc>
                <a:spcPct val="100000"/>
              </a:lnSpc>
              <a:spcBef>
                <a:spcPts val="600"/>
              </a:spcBef>
              <a:spcAft>
                <a:spcPts val="0"/>
              </a:spcAft>
              <a:buClr>
                <a:schemeClr val="accent2"/>
              </a:buClr>
              <a:buSzPct val="126126"/>
              <a:buFont typeface="Noto Sans Symbols"/>
              <a:buChar char="▪"/>
            </a:pPr>
            <a:r>
              <a:rPr lang="en-US" sz="1200" b="0" i="0" u="none" strike="noStrike" cap="none" dirty="0">
                <a:solidFill>
                  <a:schemeClr val="dk2"/>
                </a:solidFill>
                <a:latin typeface="PT Serif"/>
                <a:ea typeface="PT Serif"/>
                <a:cs typeface="PT Serif"/>
                <a:sym typeface="PT Serif"/>
              </a:rPr>
              <a:t>Interview followed by a moderated usability testing session with a clickable prototype</a:t>
            </a:r>
            <a:endParaRPr sz="2000" b="0" i="0" u="none" strike="noStrike" cap="none" dirty="0">
              <a:solidFill>
                <a:schemeClr val="dk2"/>
              </a:solidFill>
              <a:latin typeface="PT Serif"/>
              <a:ea typeface="PT Serif"/>
              <a:cs typeface="PT Serif"/>
              <a:sym typeface="PT Serif"/>
            </a:endParaRPr>
          </a:p>
        </p:txBody>
      </p:sp>
      <p:sp>
        <p:nvSpPr>
          <p:cNvPr id="787" name="Google Shape;787;p17"/>
          <p:cNvSpPr txBox="1"/>
          <p:nvPr/>
        </p:nvSpPr>
        <p:spPr>
          <a:xfrm>
            <a:off x="435557" y="4866612"/>
            <a:ext cx="4987231"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tx1"/>
                </a:solidFill>
                <a:latin typeface="PT Serif"/>
                <a:ea typeface="PT Serif"/>
                <a:cs typeface="PT Serif"/>
                <a:sym typeface="PT Serif"/>
              </a:rPr>
              <a:t>Participants</a:t>
            </a:r>
            <a:endParaRPr sz="1400" b="0" i="0" u="none" strike="noStrike" cap="none" dirty="0">
              <a:solidFill>
                <a:schemeClr val="tx1"/>
              </a:solidFill>
              <a:latin typeface="Arial"/>
              <a:ea typeface="Arial"/>
              <a:cs typeface="Arial"/>
              <a:sym typeface="Arial"/>
            </a:endParaRPr>
          </a:p>
        </p:txBody>
      </p:sp>
      <p:sp>
        <p:nvSpPr>
          <p:cNvPr id="788" name="Google Shape;788;p17"/>
          <p:cNvSpPr txBox="1"/>
          <p:nvPr/>
        </p:nvSpPr>
        <p:spPr>
          <a:xfrm>
            <a:off x="319609" y="5075660"/>
            <a:ext cx="5892686" cy="1544493"/>
          </a:xfrm>
          <a:prstGeom prst="rect">
            <a:avLst/>
          </a:prstGeom>
          <a:noFill/>
          <a:ln>
            <a:noFill/>
          </a:ln>
        </p:spPr>
        <p:txBody>
          <a:bodyPr spcFirstLastPara="1" wrap="square" lIns="91425" tIns="45700" rIns="91425" bIns="45700" anchor="t" anchorCtr="0">
            <a:normAutofit/>
          </a:bodyPr>
          <a:lstStyle/>
          <a:p>
            <a:pPr marL="182880" marR="0" lvl="0" indent="-182880" algn="l" rtl="0">
              <a:lnSpc>
                <a:spcPct val="100000"/>
              </a:lnSpc>
              <a:spcBef>
                <a:spcPts val="600"/>
              </a:spcBef>
              <a:spcAft>
                <a:spcPts val="0"/>
              </a:spcAft>
              <a:buClr>
                <a:schemeClr val="accent2"/>
              </a:buClr>
              <a:buSzPts val="1400"/>
              <a:buFont typeface="Noto Sans Symbols"/>
              <a:buChar char="▪"/>
            </a:pPr>
            <a:r>
              <a:rPr lang="en-US" sz="1100" b="0" i="0" u="none" strike="noStrike" cap="none" dirty="0">
                <a:solidFill>
                  <a:schemeClr val="dk1"/>
                </a:solidFill>
                <a:latin typeface="PT Serif"/>
                <a:ea typeface="PT Serif"/>
                <a:cs typeface="PT Serif"/>
                <a:sym typeface="PT Serif"/>
              </a:rPr>
              <a:t>6-8 Participants who currently utilize VA healthcare as their primary insurance and 2 - 4 Participants who use primarily access healthcare outside the VA system</a:t>
            </a:r>
            <a:endParaRPr sz="2000" b="0" i="0" u="none" strike="noStrike" cap="none" dirty="0">
              <a:solidFill>
                <a:schemeClr val="dk2"/>
              </a:solidFill>
              <a:latin typeface="PT Serif"/>
              <a:ea typeface="PT Serif"/>
              <a:cs typeface="PT Serif"/>
              <a:sym typeface="PT Serif"/>
            </a:endParaRPr>
          </a:p>
          <a:p>
            <a:pPr marL="182880" marR="0" lvl="0" indent="-182880" algn="l" rtl="0">
              <a:lnSpc>
                <a:spcPct val="100000"/>
              </a:lnSpc>
              <a:spcBef>
                <a:spcPts val="600"/>
              </a:spcBef>
              <a:spcAft>
                <a:spcPts val="0"/>
              </a:spcAft>
              <a:buClr>
                <a:schemeClr val="accent2"/>
              </a:buClr>
              <a:buSzPts val="1400"/>
              <a:buFont typeface="Noto Sans Symbols"/>
              <a:buChar char="▪"/>
            </a:pPr>
            <a:r>
              <a:rPr lang="en-US" sz="1100" b="0" i="0" u="none" strike="noStrike" cap="none" dirty="0">
                <a:solidFill>
                  <a:schemeClr val="dk1"/>
                </a:solidFill>
                <a:latin typeface="PT Serif"/>
                <a:ea typeface="PT Serif"/>
                <a:cs typeface="PT Serif"/>
                <a:sym typeface="PT Serif"/>
              </a:rPr>
              <a:t>Secondary criteria: Mix of users who file their taxes themselves (manually or software such as turbo tax), and those who use the services of a tax preparer or accountant</a:t>
            </a:r>
            <a:endParaRPr dirty="0"/>
          </a:p>
          <a:p>
            <a:pPr marL="182880" marR="0" lvl="0" indent="-182880" algn="l" rtl="0">
              <a:lnSpc>
                <a:spcPct val="100000"/>
              </a:lnSpc>
              <a:spcBef>
                <a:spcPts val="600"/>
              </a:spcBef>
              <a:spcAft>
                <a:spcPts val="0"/>
              </a:spcAft>
              <a:buClr>
                <a:schemeClr val="accent2"/>
              </a:buClr>
              <a:buSzPts val="1400"/>
              <a:buFont typeface="Noto Sans Symbols"/>
              <a:buChar char="▪"/>
            </a:pPr>
            <a:r>
              <a:rPr lang="en-US" sz="1100" b="0" i="0" u="none" strike="noStrike" cap="none" dirty="0">
                <a:solidFill>
                  <a:schemeClr val="dk1"/>
                </a:solidFill>
                <a:latin typeface="PT Serif"/>
                <a:ea typeface="PT Serif"/>
                <a:cs typeface="PT Serif"/>
                <a:sym typeface="PT Serif"/>
              </a:rPr>
              <a:t>Scheduled for Friday Feb 11 – Wed Feb 16</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aphicFrame>
        <p:nvGraphicFramePr>
          <p:cNvPr id="795" name="Google Shape;795;p19"/>
          <p:cNvGraphicFramePr/>
          <p:nvPr>
            <p:extLst>
              <p:ext uri="{D42A27DB-BD31-4B8C-83A1-F6EECF244321}">
                <p14:modId xmlns:p14="http://schemas.microsoft.com/office/powerpoint/2010/main" val="2844193015"/>
              </p:ext>
            </p:extLst>
          </p:nvPr>
        </p:nvGraphicFramePr>
        <p:xfrm>
          <a:off x="431582" y="2259135"/>
          <a:ext cx="11353800" cy="4026700"/>
        </p:xfrm>
        <a:graphic>
          <a:graphicData uri="http://schemas.openxmlformats.org/drawingml/2006/table">
            <a:tbl>
              <a:tblPr firstRow="1" bandRow="1">
                <a:noFill/>
                <a:tableStyleId>{C7E669B6-3F25-4616-BC54-61FCCCEE47A5}</a:tableStyleId>
              </a:tblPr>
              <a:tblGrid>
                <a:gridCol w="3075950">
                  <a:extLst>
                    <a:ext uri="{9D8B030D-6E8A-4147-A177-3AD203B41FA5}">
                      <a16:colId xmlns:a16="http://schemas.microsoft.com/office/drawing/2014/main" val="20000"/>
                    </a:ext>
                  </a:extLst>
                </a:gridCol>
                <a:gridCol w="5585675">
                  <a:extLst>
                    <a:ext uri="{9D8B030D-6E8A-4147-A177-3AD203B41FA5}">
                      <a16:colId xmlns:a16="http://schemas.microsoft.com/office/drawing/2014/main" val="20001"/>
                    </a:ext>
                  </a:extLst>
                </a:gridCol>
                <a:gridCol w="2692175">
                  <a:extLst>
                    <a:ext uri="{9D8B030D-6E8A-4147-A177-3AD203B41FA5}">
                      <a16:colId xmlns:a16="http://schemas.microsoft.com/office/drawing/2014/main" val="20002"/>
                    </a:ext>
                  </a:extLst>
                </a:gridCol>
              </a:tblGrid>
              <a:tr h="314900">
                <a:tc>
                  <a:txBody>
                    <a:bodyPr/>
                    <a:lstStyle/>
                    <a:p>
                      <a:pPr marL="0" marR="0" lvl="0" indent="0" algn="l" rtl="0">
                        <a:lnSpc>
                          <a:spcPct val="100000"/>
                        </a:lnSpc>
                        <a:spcBef>
                          <a:spcPts val="0"/>
                        </a:spcBef>
                        <a:spcAft>
                          <a:spcPts val="0"/>
                        </a:spcAft>
                        <a:buClr>
                          <a:schemeClr val="lt1"/>
                        </a:buClr>
                        <a:buSzPts val="1100"/>
                        <a:buFont typeface="PT Serif"/>
                        <a:buNone/>
                      </a:pPr>
                      <a:r>
                        <a:rPr lang="en-US" sz="1100" b="1" i="0" u="none" strike="noStrike" cap="none" dirty="0">
                          <a:solidFill>
                            <a:schemeClr val="tx1"/>
                          </a:solidFill>
                          <a:latin typeface="Source Sans Pro Semibold" panose="020B0503030403020204" pitchFamily="34" charset="0"/>
                          <a:ea typeface="Source Sans Pro"/>
                          <a:cs typeface="Source Sans Pro"/>
                          <a:sym typeface="Source Sans Pro"/>
                        </a:rPr>
                        <a:t>OPTIONS INVESTIGATED</a:t>
                      </a:r>
                    </a:p>
                  </a:txBody>
                  <a:tcPr marL="0" marR="0" marT="0" marB="0" anchor="ctr">
                    <a:lnR w="9525" cap="flat" cmpd="sng">
                      <a:solidFill>
                        <a:srgbClr val="000000">
                          <a:alpha val="0"/>
                        </a:srgbClr>
                      </a:solidFill>
                      <a:prstDash val="solid"/>
                      <a:round/>
                      <a:headEnd type="none" w="sm" len="sm"/>
                      <a:tailEnd type="none" w="sm" len="sm"/>
                    </a:lnR>
                    <a:lnB w="9525" cap="flat" cmpd="sng">
                      <a:solidFill>
                        <a:schemeClr val="dk2"/>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lt1"/>
                        </a:buClr>
                        <a:buSzPts val="1100"/>
                        <a:buFont typeface="PT Serif"/>
                        <a:buNone/>
                      </a:pPr>
                      <a:r>
                        <a:rPr lang="en-US" sz="1100" b="1" i="0" u="none" strike="noStrike" cap="none" dirty="0">
                          <a:solidFill>
                            <a:schemeClr val="tx1"/>
                          </a:solidFill>
                          <a:latin typeface="Source Sans Pro Semibold" panose="020B0503030403020204" pitchFamily="34" charset="0"/>
                          <a:ea typeface="Source Sans Pro"/>
                          <a:cs typeface="Source Sans Pro"/>
                          <a:sym typeface="Source Sans Pro"/>
                        </a:rPr>
                        <a:t>OUTCOME OF DISCOVERY </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chemeClr val="dk2"/>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lt1"/>
                        </a:buClr>
                        <a:buSzPts val="1100"/>
                        <a:buFont typeface="PT Serif"/>
                        <a:buNone/>
                      </a:pPr>
                      <a:r>
                        <a:rPr lang="en-US" sz="1100" b="1" i="0" u="none" strike="noStrike" cap="none" dirty="0">
                          <a:solidFill>
                            <a:schemeClr val="tx1"/>
                          </a:solidFill>
                          <a:latin typeface="Source Sans Pro Semibold" panose="020B0503030403020204" pitchFamily="34" charset="0"/>
                          <a:ea typeface="PT Serif"/>
                          <a:cs typeface="PT Serif"/>
                          <a:sym typeface="PT Serif"/>
                        </a:rPr>
                        <a:t>NEXT STEP</a:t>
                      </a:r>
                      <a:endParaRPr lang="en-US" sz="1400" b="1" i="0" u="none" strike="noStrike" cap="none" dirty="0">
                        <a:solidFill>
                          <a:schemeClr val="tx1"/>
                        </a:solidFill>
                        <a:latin typeface="Source Sans Pro Semibold" panose="020B0503030403020204" pitchFamily="34" charset="0"/>
                      </a:endParaRPr>
                    </a:p>
                  </a:txBody>
                  <a:tcPr marL="274325" marR="0" marT="0" marB="0" anchor="ctr">
                    <a:lnL w="9525" cap="flat" cmpd="sng">
                      <a:solidFill>
                        <a:srgbClr val="000000">
                          <a:alpha val="0"/>
                        </a:srgbClr>
                      </a:solidFill>
                      <a:prstDash val="solid"/>
                      <a:round/>
                      <a:headEnd type="none" w="sm" len="sm"/>
                      <a:tailEnd type="none" w="sm" len="sm"/>
                    </a:lnL>
                    <a:lnR w="12700" cap="flat" cmpd="sng">
                      <a:solidFill>
                        <a:schemeClr val="lt1"/>
                      </a:solidFill>
                      <a:prstDash val="solid"/>
                      <a:round/>
                      <a:headEnd type="none" w="sm" len="sm"/>
                      <a:tailEnd type="none" w="sm" len="sm"/>
                    </a:lnR>
                    <a:lnB w="9525" cap="flat" cmpd="sng">
                      <a:solidFill>
                        <a:schemeClr val="dk2"/>
                      </a:solidFill>
                      <a:prstDash val="solid"/>
                      <a:round/>
                      <a:headEnd type="none" w="sm" len="sm"/>
                      <a:tailEnd type="none" w="sm" len="sm"/>
                    </a:lnB>
                    <a:noFill/>
                  </a:tcPr>
                </a:tc>
                <a:extLst>
                  <a:ext uri="{0D108BD9-81ED-4DB2-BD59-A6C34878D82A}">
                    <a16:rowId xmlns:a16="http://schemas.microsoft.com/office/drawing/2014/main" val="10000"/>
                  </a:ext>
                </a:extLst>
              </a:tr>
              <a:tr h="8107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a:ea typeface="PT Serif"/>
                          <a:cs typeface="PT Serif"/>
                          <a:sym typeface="PT Serif"/>
                        </a:rPr>
                        <a:t>Option 1: </a:t>
                      </a:r>
                      <a:endParaRPr sz="1400" u="none" strike="noStrike" cap="none" dirty="0"/>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a:ea typeface="PT Serif"/>
                          <a:cs typeface="PT Serif"/>
                          <a:sym typeface="PT Serif"/>
                        </a:rPr>
                        <a:t>Live API</a:t>
                      </a:r>
                      <a:endParaRPr sz="1400" u="none" strike="noStrike" cap="none" dirty="0"/>
                    </a:p>
                  </a:txBody>
                  <a:tcPr marL="0" marR="1005850" marT="0" marB="0" anchor="ctr">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0" marR="0" lvl="0" indent="0" algn="l" rtl="0">
                        <a:lnSpc>
                          <a:spcPct val="100000"/>
                        </a:lnSpc>
                        <a:spcBef>
                          <a:spcPts val="0"/>
                        </a:spcBef>
                        <a:spcAft>
                          <a:spcPts val="0"/>
                        </a:spcAft>
                        <a:buClr>
                          <a:schemeClr val="dk2"/>
                        </a:buClr>
                        <a:buSzPts val="1100"/>
                        <a:buFont typeface="PT Serif"/>
                        <a:buNone/>
                      </a:pPr>
                      <a:r>
                        <a:rPr lang="en-US" sz="1100" b="0" i="0" u="none" strike="noStrike" cap="none" dirty="0">
                          <a:solidFill>
                            <a:schemeClr val="dk2"/>
                          </a:solidFill>
                          <a:latin typeface="Source Sans Pro"/>
                          <a:ea typeface="Source Sans Pro"/>
                          <a:cs typeface="Source Sans Pro"/>
                          <a:sym typeface="Source Sans Pro"/>
                        </a:rPr>
                        <a:t>While there is a live API that would fetch data from the Enrollment System, we need the data from a specific point in time (when it is sent to the print vendor) and if we were to use the live API there would be a discrepancy between the paper form and the digital form.</a:t>
                      </a:r>
                      <a:endParaRPr sz="1100" u="none" strike="noStrike" cap="none" dirty="0">
                        <a:solidFill>
                          <a:schemeClr val="dk2"/>
                        </a:solidFill>
                        <a:latin typeface="Source Sans Pro"/>
                        <a:ea typeface="Source Sans Pro"/>
                        <a:cs typeface="Source Sans Pro"/>
                        <a:sym typeface="Source Sans Pro"/>
                      </a:endParaRPr>
                    </a:p>
                  </a:txBody>
                  <a:tcPr marL="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Source Sans Pro"/>
                          <a:ea typeface="Source Sans Pro"/>
                          <a:cs typeface="Source Sans Pro"/>
                          <a:sym typeface="Source Sans Pro"/>
                        </a:rPr>
                        <a:t>N/A – Not a viable option</a:t>
                      </a:r>
                      <a:endParaRPr sz="1400" u="none" strike="noStrike" cap="none" dirty="0">
                        <a:latin typeface="Source Sans Pro"/>
                        <a:ea typeface="Source Sans Pro"/>
                        <a:cs typeface="Source Sans Pro"/>
                        <a:sym typeface="Source Sans Pro"/>
                      </a:endParaRPr>
                    </a:p>
                  </a:txBody>
                  <a:tcPr marL="2743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747C74"/>
                      </a:solidFill>
                      <a:prstDash val="dot"/>
                      <a:round/>
                      <a:headEnd type="none" w="sm" len="sm"/>
                      <a:tailEnd type="none" w="sm" len="sm"/>
                    </a:lnB>
                    <a:noFill/>
                  </a:tcPr>
                </a:tc>
                <a:extLst>
                  <a:ext uri="{0D108BD9-81ED-4DB2-BD59-A6C34878D82A}">
                    <a16:rowId xmlns:a16="http://schemas.microsoft.com/office/drawing/2014/main" val="10001"/>
                  </a:ext>
                </a:extLst>
              </a:tr>
              <a:tr h="7772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panose="020A0603040505020204" pitchFamily="18" charset="77"/>
                          <a:ea typeface="PT Serif"/>
                          <a:cs typeface="PT Serif"/>
                          <a:sym typeface="PT Serif"/>
                        </a:rPr>
                        <a:t>Option 2A: </a:t>
                      </a:r>
                      <a:endParaRPr sz="1400" b="0" i="0" u="none" strike="noStrike" cap="none" dirty="0">
                        <a:latin typeface="PT Serif" panose="020A0603040505020204" pitchFamily="18" charset="77"/>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panose="020A0603040505020204" pitchFamily="18" charset="77"/>
                          <a:ea typeface="PT Serif"/>
                          <a:cs typeface="PT Serif"/>
                          <a:sym typeface="PT Serif"/>
                        </a:rPr>
                        <a:t>Batch Data </a:t>
                      </a:r>
                      <a:endParaRPr sz="1400" b="0" i="0" u="none" strike="noStrike" cap="none" dirty="0">
                        <a:latin typeface="PT Serif" panose="020A0603040505020204" pitchFamily="18" charset="77"/>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panose="020A0603040505020204" pitchFamily="18" charset="77"/>
                          <a:ea typeface="PT Serif"/>
                          <a:cs typeface="PT Serif"/>
                          <a:sym typeface="PT Serif"/>
                        </a:rPr>
                        <a:t>Export to DB</a:t>
                      </a:r>
                      <a:endParaRPr sz="1400" b="0" i="0" u="none" strike="noStrike" cap="none" dirty="0">
                        <a:latin typeface="PT Serif" panose="020A0603040505020204" pitchFamily="18" charset="77"/>
                      </a:endParaRPr>
                    </a:p>
                  </a:txBody>
                  <a:tcPr marL="0" marR="1005850" marT="0" marB="0" anchor="ctr">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solidFill>
                      <a:schemeClr val="accent1">
                        <a:lumMod val="10000"/>
                        <a:lumOff val="90000"/>
                      </a:schemeClr>
                    </a:solidFill>
                  </a:tcPr>
                </a:tc>
                <a:tc>
                  <a:txBody>
                    <a:bodyPr/>
                    <a:lstStyle/>
                    <a:p>
                      <a:pPr marL="0" marR="0" lvl="0" indent="0" algn="l" rtl="0">
                        <a:lnSpc>
                          <a:spcPct val="100000"/>
                        </a:lnSpc>
                        <a:spcBef>
                          <a:spcPts val="0"/>
                        </a:spcBef>
                        <a:spcAft>
                          <a:spcPts val="0"/>
                        </a:spcAft>
                        <a:buClr>
                          <a:schemeClr val="dk2"/>
                        </a:buClr>
                        <a:buSzPts val="1100"/>
                        <a:buFont typeface="PT Serif"/>
                        <a:buNone/>
                      </a:pPr>
                      <a:r>
                        <a:rPr lang="en-US" sz="1100" b="0" i="0" u="none" strike="noStrike" cap="none" dirty="0">
                          <a:solidFill>
                            <a:schemeClr val="dk2"/>
                          </a:solidFill>
                          <a:latin typeface="Source Sans Pro"/>
                          <a:ea typeface="Source Sans Pro"/>
                          <a:cs typeface="Source Sans Pro"/>
                          <a:sym typeface="Source Sans Pro"/>
                        </a:rPr>
                        <a:t>A</a:t>
                      </a:r>
                      <a:r>
                        <a:rPr lang="en-US" sz="1100" b="0" i="0" u="none" strike="noStrike" cap="none" dirty="0">
                          <a:solidFill>
                            <a:schemeClr val="dk1"/>
                          </a:solidFill>
                          <a:latin typeface="Source Sans Pro"/>
                          <a:ea typeface="Source Sans Pro"/>
                          <a:cs typeface="Source Sans Pro"/>
                          <a:sym typeface="Source Sans Pro"/>
                        </a:rPr>
                        <a:t> </a:t>
                      </a:r>
                      <a:r>
                        <a:rPr lang="en-US" sz="1100" b="0" i="0" u="sng" strike="noStrike" cap="none" dirty="0">
                          <a:solidFill>
                            <a:schemeClr val="accent2"/>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batch job</a:t>
                      </a:r>
                      <a:r>
                        <a:rPr lang="en-US" sz="1100" b="0" i="0" u="none" strike="noStrike" cap="none" dirty="0">
                          <a:solidFill>
                            <a:schemeClr val="accent2"/>
                          </a:solidFill>
                          <a:latin typeface="Source Sans Pro"/>
                          <a:ea typeface="Source Sans Pro"/>
                          <a:cs typeface="Source Sans Pro"/>
                          <a:sym typeface="Source Sans Pro"/>
                        </a:rPr>
                        <a:t> </a:t>
                      </a:r>
                      <a:r>
                        <a:rPr lang="en-US" sz="1100" b="0" i="0" u="none" strike="noStrike" cap="none" dirty="0">
                          <a:solidFill>
                            <a:schemeClr val="dk2"/>
                          </a:solidFill>
                          <a:latin typeface="Source Sans Pro"/>
                          <a:ea typeface="Source Sans Pro"/>
                          <a:cs typeface="Source Sans Pro"/>
                          <a:sym typeface="Source Sans Pro"/>
                        </a:rPr>
                        <a:t>runs within the Enrollment System to put the needed enrollment data into a flat file (text delimited) in </a:t>
                      </a:r>
                      <a:r>
                        <a:rPr lang="en-US" sz="1100" b="0" i="0" u="sng" strike="noStrike" cap="none" dirty="0">
                          <a:solidFill>
                            <a:schemeClr val="accent2"/>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AWS S3</a:t>
                      </a:r>
                      <a:r>
                        <a:rPr lang="en-US" sz="1100" b="0" i="0" u="none" strike="noStrike" cap="none" dirty="0">
                          <a:solidFill>
                            <a:schemeClr val="dk1"/>
                          </a:solidFill>
                          <a:latin typeface="Source Sans Pro"/>
                          <a:ea typeface="Source Sans Pro"/>
                          <a:cs typeface="Source Sans Pro"/>
                          <a:sym typeface="Source Sans Pro"/>
                        </a:rPr>
                        <a:t>, </a:t>
                      </a:r>
                      <a:r>
                        <a:rPr lang="en-US" sz="1100" b="0" i="0" u="none" strike="noStrike" cap="none" dirty="0">
                          <a:solidFill>
                            <a:schemeClr val="dk2"/>
                          </a:solidFill>
                          <a:latin typeface="Source Sans Pro"/>
                          <a:ea typeface="Source Sans Pro"/>
                          <a:cs typeface="Source Sans Pro"/>
                          <a:sym typeface="Source Sans Pro"/>
                        </a:rPr>
                        <a:t>then a script inserts that data into a database table </a:t>
                      </a:r>
                      <a:r>
                        <a:rPr lang="en-US" sz="1100" b="0" i="0" u="none" strike="noStrike" cap="none" dirty="0">
                          <a:solidFill>
                            <a:schemeClr val="accent2"/>
                          </a:solidFill>
                          <a:latin typeface="Source Sans Pro"/>
                          <a:ea typeface="Source Sans Pro"/>
                          <a:cs typeface="Source Sans Pro"/>
                          <a:sym typeface="Source Sans Pro"/>
                        </a:rPr>
                        <a:t>(i.e. </a:t>
                      </a:r>
                      <a:r>
                        <a:rPr lang="en-US" sz="1100" b="0" i="0" u="sng" strike="noStrike" cap="none" dirty="0">
                          <a:solidFill>
                            <a:schemeClr val="accent2"/>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AWS Aurora PGSQL</a:t>
                      </a:r>
                      <a:r>
                        <a:rPr lang="en-US" sz="1100" b="0" i="0" u="none" strike="noStrike" cap="none" dirty="0">
                          <a:solidFill>
                            <a:schemeClr val="accent2"/>
                          </a:solidFill>
                          <a:latin typeface="Source Sans Pro"/>
                          <a:ea typeface="Source Sans Pro"/>
                          <a:cs typeface="Source Sans Pro"/>
                          <a:sym typeface="Source Sans Pro"/>
                        </a:rPr>
                        <a:t>). </a:t>
                      </a:r>
                      <a:r>
                        <a:rPr lang="en-US" sz="1100" b="0" i="0" u="none" strike="noStrike" cap="none" dirty="0">
                          <a:solidFill>
                            <a:schemeClr val="dk2"/>
                          </a:solidFill>
                          <a:latin typeface="Source Sans Pro"/>
                          <a:ea typeface="Source Sans Pro"/>
                          <a:cs typeface="Source Sans Pro"/>
                          <a:sym typeface="Source Sans Pro"/>
                        </a:rPr>
                        <a:t>The VETS-API controller required can be built on a standard</a:t>
                      </a:r>
                      <a:r>
                        <a:rPr lang="en-US" sz="1100" b="0" i="0" u="none" strike="noStrike" cap="none" dirty="0">
                          <a:solidFill>
                            <a:schemeClr val="dk1"/>
                          </a:solidFill>
                          <a:latin typeface="Source Sans Pro"/>
                          <a:ea typeface="Source Sans Pro"/>
                          <a:cs typeface="Source Sans Pro"/>
                          <a:sym typeface="Source Sans Pro"/>
                        </a:rPr>
                        <a:t> </a:t>
                      </a:r>
                      <a:r>
                        <a:rPr lang="en-US" sz="1100" b="0" i="0" u="sng" strike="noStrike" cap="none" dirty="0">
                          <a:solidFill>
                            <a:schemeClr val="accent2"/>
                          </a:solid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‘CRUD’</a:t>
                      </a:r>
                      <a:r>
                        <a:rPr lang="en-US" sz="1100" b="0" i="0" u="none" strike="noStrike" cap="none" dirty="0">
                          <a:solidFill>
                            <a:schemeClr val="accent2"/>
                          </a:solidFill>
                          <a:latin typeface="Source Sans Pro"/>
                          <a:ea typeface="Source Sans Pro"/>
                          <a:cs typeface="Source Sans Pro"/>
                          <a:sym typeface="Source Sans Pro"/>
                        </a:rPr>
                        <a:t> </a:t>
                      </a:r>
                      <a:r>
                        <a:rPr lang="en-US" sz="1100" b="0" i="0" u="none" strike="noStrike" cap="none" dirty="0">
                          <a:solidFill>
                            <a:schemeClr val="dk2"/>
                          </a:solidFill>
                          <a:latin typeface="Source Sans Pro"/>
                          <a:ea typeface="Source Sans Pro"/>
                          <a:cs typeface="Source Sans Pro"/>
                          <a:sym typeface="Source Sans Pro"/>
                        </a:rPr>
                        <a:t>model/controller in </a:t>
                      </a:r>
                      <a:r>
                        <a:rPr lang="en-US" sz="1100" b="0" i="0" u="sng" strike="noStrike" cap="none" dirty="0">
                          <a:solidFill>
                            <a:schemeClr val="accent2"/>
                          </a:solidFill>
                          <a:latin typeface="Source Sans Pro"/>
                          <a:ea typeface="Source Sans Pro"/>
                          <a:cs typeface="Source Sans Pro"/>
                          <a:sym typeface="Source Sans Pro"/>
                          <a:hlinkClick r:id="rId7">
                            <a:extLst>
                              <a:ext uri="{A12FA001-AC4F-418D-AE19-62706E023703}">
                                <ahyp:hlinkClr xmlns:ahyp="http://schemas.microsoft.com/office/drawing/2018/hyperlinkcolor" val="tx"/>
                              </a:ext>
                            </a:extLst>
                          </a:hlinkClick>
                        </a:rPr>
                        <a:t>Rails</a:t>
                      </a:r>
                      <a:r>
                        <a:rPr lang="en-US" sz="1100" b="0" i="0" u="none" strike="noStrike" cap="none" dirty="0">
                          <a:solidFill>
                            <a:schemeClr val="dk1"/>
                          </a:solidFill>
                          <a:latin typeface="Source Sans Pro"/>
                          <a:ea typeface="Source Sans Pro"/>
                          <a:cs typeface="Source Sans Pro"/>
                          <a:sym typeface="Source Sans Pro"/>
                        </a:rPr>
                        <a:t>.</a:t>
                      </a:r>
                      <a:endParaRPr sz="1100" u="none" strike="noStrike" cap="none" dirty="0">
                        <a:solidFill>
                          <a:schemeClr val="dk1"/>
                        </a:solidFill>
                        <a:latin typeface="Source Sans Pro"/>
                        <a:ea typeface="Source Sans Pro"/>
                        <a:cs typeface="Source Sans Pro"/>
                        <a:sym typeface="Source Sans Pro"/>
                      </a:endParaRPr>
                    </a:p>
                  </a:txBody>
                  <a:tcPr marL="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solidFill>
                      <a:schemeClr val="accent1">
                        <a:lumMod val="10000"/>
                        <a:lumOff val="90000"/>
                      </a:schemeClr>
                    </a:solidFill>
                  </a:tcPr>
                </a:tc>
                <a:tc>
                  <a:txBody>
                    <a:bodyPr/>
                    <a:lstStyle/>
                    <a:p>
                      <a:pPr marL="0" marR="0" lvl="0" indent="0" algn="l" rtl="0">
                        <a:lnSpc>
                          <a:spcPct val="100000"/>
                        </a:lnSpc>
                        <a:spcBef>
                          <a:spcPts val="0"/>
                        </a:spcBef>
                        <a:spcAft>
                          <a:spcPts val="0"/>
                        </a:spcAft>
                        <a:buClr>
                          <a:schemeClr val="dk2"/>
                        </a:buClr>
                        <a:buSzPts val="1100"/>
                        <a:buFont typeface="PT Serif"/>
                        <a:buNone/>
                      </a:pPr>
                      <a:r>
                        <a:rPr lang="en-US" sz="1100" u="none" strike="noStrike" cap="none" dirty="0">
                          <a:solidFill>
                            <a:schemeClr val="dk2"/>
                          </a:solidFill>
                          <a:latin typeface="Source Sans Pro"/>
                          <a:ea typeface="Source Sans Pro"/>
                          <a:cs typeface="Source Sans Pro"/>
                          <a:sym typeface="Source Sans Pro"/>
                        </a:rPr>
                        <a:t>Figure out how to set up S3 bucket and Aurora database, begin working on PDF generation </a:t>
                      </a:r>
                      <a:endParaRPr sz="1400" u="none" strike="noStrike" cap="none" dirty="0">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chemeClr val="dk1"/>
                        </a:solidFill>
                        <a:latin typeface="Source Sans Pro"/>
                        <a:ea typeface="Source Sans Pro"/>
                        <a:cs typeface="Source Sans Pro"/>
                        <a:sym typeface="Source Sans Pro"/>
                      </a:endParaRPr>
                    </a:p>
                  </a:txBody>
                  <a:tcPr marL="2743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solidFill>
                      <a:schemeClr val="accent1">
                        <a:lumMod val="10000"/>
                        <a:lumOff val="90000"/>
                      </a:schemeClr>
                    </a:solidFill>
                  </a:tcPr>
                </a:tc>
                <a:extLst>
                  <a:ext uri="{0D108BD9-81ED-4DB2-BD59-A6C34878D82A}">
                    <a16:rowId xmlns:a16="http://schemas.microsoft.com/office/drawing/2014/main" val="10002"/>
                  </a:ext>
                </a:extLst>
              </a:tr>
              <a:tr h="9916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a:ea typeface="PT Serif"/>
                          <a:cs typeface="PT Serif"/>
                          <a:sym typeface="PT Serif"/>
                        </a:rPr>
                        <a:t>Option 2B: </a:t>
                      </a:r>
                      <a:endParaRPr sz="1400" u="none" strike="noStrike" cap="none" dirty="0"/>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a:ea typeface="PT Serif"/>
                          <a:cs typeface="PT Serif"/>
                          <a:sym typeface="PT Serif"/>
                        </a:rPr>
                        <a:t>Batch Data Export </a:t>
                      </a:r>
                      <a:endParaRPr sz="1400" u="none" strike="noStrike" cap="none" dirty="0"/>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a:ea typeface="PT Serif"/>
                          <a:cs typeface="PT Serif"/>
                          <a:sym typeface="PT Serif"/>
                        </a:rPr>
                        <a:t>to Flat File</a:t>
                      </a:r>
                      <a:endParaRPr sz="1400" u="none" strike="noStrike" cap="none" dirty="0"/>
                    </a:p>
                  </a:txBody>
                  <a:tcPr marL="0" marR="1005850" marT="0" marB="0" anchor="ctr">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0" marR="0" lvl="0" indent="0" algn="l" rtl="0">
                        <a:lnSpc>
                          <a:spcPct val="100000"/>
                        </a:lnSpc>
                        <a:spcBef>
                          <a:spcPts val="0"/>
                        </a:spcBef>
                        <a:spcAft>
                          <a:spcPts val="0"/>
                        </a:spcAft>
                        <a:buClr>
                          <a:schemeClr val="dk2"/>
                        </a:buClr>
                        <a:buSzPts val="1100"/>
                        <a:buFont typeface="PT Serif"/>
                        <a:buNone/>
                      </a:pPr>
                      <a:r>
                        <a:rPr lang="en-US" sz="1100" b="0" i="0" u="none" strike="noStrike" cap="none" dirty="0">
                          <a:solidFill>
                            <a:schemeClr val="dk2"/>
                          </a:solidFill>
                          <a:latin typeface="Source Sans Pro"/>
                          <a:ea typeface="Source Sans Pro"/>
                          <a:cs typeface="Source Sans Pro"/>
                          <a:sym typeface="Source Sans Pro"/>
                        </a:rPr>
                        <a:t>We know that every time a </a:t>
                      </a:r>
                      <a:r>
                        <a:rPr lang="en-US" sz="1100" dirty="0">
                          <a:solidFill>
                            <a:schemeClr val="dk2"/>
                          </a:solidFill>
                          <a:latin typeface="Source Sans Pro"/>
                          <a:ea typeface="Source Sans Pro"/>
                          <a:cs typeface="Source Sans Pro"/>
                          <a:sym typeface="Source Sans Pro"/>
                        </a:rPr>
                        <a:t>V</a:t>
                      </a:r>
                      <a:r>
                        <a:rPr lang="en-US" sz="1100" b="0" i="0" u="none" strike="noStrike" cap="none" dirty="0">
                          <a:solidFill>
                            <a:schemeClr val="dk2"/>
                          </a:solidFill>
                          <a:latin typeface="Source Sans Pro"/>
                          <a:ea typeface="Source Sans Pro"/>
                          <a:cs typeface="Source Sans Pro"/>
                          <a:sym typeface="Source Sans Pro"/>
                        </a:rPr>
                        <a:t>eteran calls to update their information, a new flat file would be sent via the batch script. As a result, we would have to merge the new flat file with the existing flat file, which creates enough added complexity that Option 2B becomes inferior to Option 2A.</a:t>
                      </a:r>
                      <a:endParaRPr sz="1100" u="none" strike="noStrike" cap="none" dirty="0">
                        <a:solidFill>
                          <a:schemeClr val="dk2"/>
                        </a:solidFill>
                        <a:latin typeface="Source Sans Pro"/>
                        <a:ea typeface="Source Sans Pro"/>
                        <a:cs typeface="Source Sans Pro"/>
                        <a:sym typeface="Source Sans Pro"/>
                      </a:endParaRPr>
                    </a:p>
                  </a:txBody>
                  <a:tcPr marL="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0" marR="0" lvl="0" indent="0" algn="l" rtl="0">
                        <a:lnSpc>
                          <a:spcPct val="100000"/>
                        </a:lnSpc>
                        <a:spcBef>
                          <a:spcPts val="0"/>
                        </a:spcBef>
                        <a:spcAft>
                          <a:spcPts val="0"/>
                        </a:spcAft>
                        <a:buClr>
                          <a:schemeClr val="dk2"/>
                        </a:buClr>
                        <a:buSzPts val="1100"/>
                        <a:buFont typeface="PT Serif"/>
                        <a:buNone/>
                      </a:pPr>
                      <a:r>
                        <a:rPr lang="en-US" sz="1100" b="0" i="0" u="none" strike="noStrike" cap="none" dirty="0">
                          <a:solidFill>
                            <a:schemeClr val="dk2"/>
                          </a:solidFill>
                          <a:latin typeface="Source Sans Pro"/>
                          <a:ea typeface="Source Sans Pro"/>
                          <a:cs typeface="Source Sans Pro"/>
                          <a:sym typeface="Source Sans Pro"/>
                        </a:rPr>
                        <a:t>N/A – Not a viable option</a:t>
                      </a:r>
                      <a:endParaRPr sz="1400" u="none" strike="noStrike" cap="none" dirty="0">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2"/>
                        </a:solidFill>
                        <a:latin typeface="Source Sans Pro"/>
                        <a:ea typeface="Source Sans Pro"/>
                        <a:cs typeface="Source Sans Pro"/>
                        <a:sym typeface="Source Sans Pro"/>
                      </a:endParaRPr>
                    </a:p>
                  </a:txBody>
                  <a:tcPr marL="2743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extLst>
                  <a:ext uri="{0D108BD9-81ED-4DB2-BD59-A6C34878D82A}">
                    <a16:rowId xmlns:a16="http://schemas.microsoft.com/office/drawing/2014/main" val="10003"/>
                  </a:ext>
                </a:extLst>
              </a:tr>
              <a:tr h="5159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a:ea typeface="PT Serif"/>
                          <a:cs typeface="PT Serif"/>
                          <a:sym typeface="PT Serif"/>
                        </a:rPr>
                        <a:t>Option 3: </a:t>
                      </a:r>
                      <a:endParaRPr sz="1400" u="none" strike="noStrike" cap="none" dirty="0"/>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a:ea typeface="PT Serif"/>
                          <a:cs typeface="PT Serif"/>
                          <a:sym typeface="PT Serif"/>
                        </a:rPr>
                        <a:t>Manual Export to S3</a:t>
                      </a:r>
                      <a:endParaRPr sz="1400" u="none" strike="noStrike" cap="none" dirty="0"/>
                    </a:p>
                  </a:txBody>
                  <a:tcPr marL="0" marR="1005850" marT="0" marB="0" anchor="ctr">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0" marR="0" lvl="0" indent="0" algn="l" rtl="0">
                        <a:lnSpc>
                          <a:spcPct val="100000"/>
                        </a:lnSpc>
                        <a:spcBef>
                          <a:spcPts val="0"/>
                        </a:spcBef>
                        <a:spcAft>
                          <a:spcPts val="0"/>
                        </a:spcAft>
                        <a:buClr>
                          <a:schemeClr val="dk2"/>
                        </a:buClr>
                        <a:buSzPts val="1100"/>
                        <a:buFont typeface="PT Serif"/>
                        <a:buNone/>
                      </a:pPr>
                      <a:r>
                        <a:rPr lang="en-US" sz="1100" b="0" i="0" u="none" strike="noStrike" cap="none" dirty="0">
                          <a:solidFill>
                            <a:schemeClr val="dk2"/>
                          </a:solidFill>
                          <a:latin typeface="Source Sans Pro"/>
                          <a:ea typeface="Source Sans Pro"/>
                          <a:cs typeface="Source Sans Pro"/>
                          <a:sym typeface="Source Sans Pro"/>
                        </a:rPr>
                        <a:t>Since there are already batch scripts to export to S3, manual export doesn't make sense. Additionally,  we would not have a VA resource/individual to do the manual export.</a:t>
                      </a:r>
                      <a:endParaRPr sz="1100" u="none" strike="noStrike" cap="none" dirty="0">
                        <a:solidFill>
                          <a:schemeClr val="dk2"/>
                        </a:solidFill>
                        <a:latin typeface="Source Sans Pro"/>
                        <a:ea typeface="Source Sans Pro"/>
                        <a:cs typeface="Source Sans Pro"/>
                        <a:sym typeface="Source Sans Pro"/>
                      </a:endParaRPr>
                    </a:p>
                  </a:txBody>
                  <a:tcPr marL="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tc>
                  <a:txBody>
                    <a:bodyPr/>
                    <a:lstStyle/>
                    <a:p>
                      <a:pPr marL="0" marR="0" lvl="0" indent="0" algn="l" rtl="0">
                        <a:lnSpc>
                          <a:spcPct val="100000"/>
                        </a:lnSpc>
                        <a:spcBef>
                          <a:spcPts val="0"/>
                        </a:spcBef>
                        <a:spcAft>
                          <a:spcPts val="0"/>
                        </a:spcAft>
                        <a:buClr>
                          <a:schemeClr val="dk2"/>
                        </a:buClr>
                        <a:buSzPts val="1100"/>
                        <a:buFont typeface="PT Serif"/>
                        <a:buNone/>
                      </a:pPr>
                      <a:r>
                        <a:rPr lang="en-US" sz="1100" b="0" i="0" u="none" strike="noStrike" cap="none" dirty="0">
                          <a:solidFill>
                            <a:schemeClr val="dk2"/>
                          </a:solidFill>
                          <a:latin typeface="Source Sans Pro"/>
                          <a:ea typeface="Source Sans Pro"/>
                          <a:cs typeface="Source Sans Pro"/>
                          <a:sym typeface="Source Sans Pro"/>
                        </a:rPr>
                        <a:t>N/A – Not a viable option</a:t>
                      </a:r>
                      <a:endParaRPr sz="1400" u="none" strike="noStrike" cap="none" dirty="0">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Calibri"/>
                        <a:buNone/>
                      </a:pPr>
                      <a:endParaRPr sz="1100" b="0" i="0" u="none" strike="noStrike" cap="none" dirty="0">
                        <a:solidFill>
                          <a:schemeClr val="dk2"/>
                        </a:solidFill>
                        <a:latin typeface="Source Sans Pro"/>
                        <a:ea typeface="Source Sans Pro"/>
                        <a:cs typeface="Source Sans Pro"/>
                        <a:sym typeface="Source Sans Pro"/>
                      </a:endParaRPr>
                    </a:p>
                  </a:txBody>
                  <a:tcPr marL="2743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lnB w="9525" cap="flat" cmpd="sng">
                      <a:solidFill>
                        <a:srgbClr val="747C74"/>
                      </a:solidFill>
                      <a:prstDash val="dot"/>
                      <a:round/>
                      <a:headEnd type="none" w="sm" len="sm"/>
                      <a:tailEnd type="none" w="sm" len="sm"/>
                    </a:lnB>
                    <a:noFill/>
                  </a:tcPr>
                </a:tc>
                <a:extLst>
                  <a:ext uri="{0D108BD9-81ED-4DB2-BD59-A6C34878D82A}">
                    <a16:rowId xmlns:a16="http://schemas.microsoft.com/office/drawing/2014/main" val="10004"/>
                  </a:ext>
                </a:extLst>
              </a:tr>
              <a:tr h="616400">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a:ea typeface="PT Serif"/>
                          <a:cs typeface="PT Serif"/>
                          <a:sym typeface="PT Serif"/>
                        </a:rPr>
                        <a:t>Option 4: </a:t>
                      </a:r>
                      <a:endParaRPr sz="1400" u="none" strike="noStrike" cap="none" dirty="0"/>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a:ea typeface="PT Serif"/>
                          <a:cs typeface="PT Serif"/>
                          <a:sym typeface="PT Serif"/>
                        </a:rPr>
                        <a:t>Take PDFs directly </a:t>
                      </a:r>
                      <a:endParaRPr sz="1400" u="none" strike="noStrike" cap="none" dirty="0"/>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PT Serif"/>
                          <a:ea typeface="PT Serif"/>
                          <a:cs typeface="PT Serif"/>
                          <a:sym typeface="PT Serif"/>
                        </a:rPr>
                        <a:t>from enrollment system</a:t>
                      </a:r>
                      <a:endParaRPr sz="1400" u="none" strike="noStrike" cap="none" dirty="0"/>
                    </a:p>
                  </a:txBody>
                  <a:tcPr marL="0" marR="1005850" marT="0" marB="0" anchor="ctr">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Source Sans Pro"/>
                          <a:ea typeface="Source Sans Pro"/>
                          <a:cs typeface="Source Sans Pro"/>
                          <a:sym typeface="Source Sans Pro"/>
                        </a:rPr>
                        <a:t>PDFs come back from the print vendor, making this a potentially viable path. However, the storage of so many PDFs would be too high. This could be a backup option. Delay of 10 days would be a potential issue, as data is less fresh.</a:t>
                      </a:r>
                      <a:endParaRPr sz="1400" u="none" strike="noStrike" cap="none" dirty="0">
                        <a:latin typeface="Source Sans Pro"/>
                        <a:ea typeface="Source Sans Pro"/>
                        <a:cs typeface="Source Sans Pro"/>
                        <a:sym typeface="Source Sans Pro"/>
                      </a:endParaRPr>
                    </a:p>
                  </a:txBody>
                  <a:tcPr marL="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If there is a serious roadblock with Option 2A we will revisit this option</a:t>
                      </a:r>
                      <a:endParaRPr sz="1400" u="none" strike="noStrike" cap="none" dirty="0">
                        <a:latin typeface="Source Sans Pro"/>
                        <a:ea typeface="Source Sans Pro"/>
                        <a:cs typeface="Source Sans Pro"/>
                        <a:sym typeface="Source Sans Pro"/>
                      </a:endParaRPr>
                    </a:p>
                  </a:txBody>
                  <a:tcPr marL="2743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47C74"/>
                      </a:solidFill>
                      <a:prstDash val="dot"/>
                      <a:round/>
                      <a:headEnd type="none" w="sm" len="sm"/>
                      <a:tailEnd type="none" w="sm" len="sm"/>
                    </a:lnT>
                    <a:noFill/>
                  </a:tcPr>
                </a:tc>
                <a:extLst>
                  <a:ext uri="{0D108BD9-81ED-4DB2-BD59-A6C34878D82A}">
                    <a16:rowId xmlns:a16="http://schemas.microsoft.com/office/drawing/2014/main" val="10005"/>
                  </a:ext>
                </a:extLst>
              </a:tr>
            </a:tbl>
          </a:graphicData>
        </a:graphic>
      </p:graphicFrame>
      <p:sp>
        <p:nvSpPr>
          <p:cNvPr id="796" name="Google Shape;796;p19"/>
          <p:cNvSpPr/>
          <p:nvPr/>
        </p:nvSpPr>
        <p:spPr>
          <a:xfrm>
            <a:off x="2833083" y="5889951"/>
            <a:ext cx="127000" cy="127000"/>
          </a:xfrm>
          <a:custGeom>
            <a:avLst/>
            <a:gdLst/>
            <a:ahLst/>
            <a:cxnLst/>
            <a:rect l="l" t="t" r="r" b="b"/>
            <a:pathLst>
              <a:path w="311469" h="204067" extrusionOk="0">
                <a:moveTo>
                  <a:pt x="0" y="107403"/>
                </a:moveTo>
                <a:lnTo>
                  <a:pt x="96663" y="204066"/>
                </a:lnTo>
                <a:lnTo>
                  <a:pt x="311468" y="0"/>
                </a:lnTo>
              </a:path>
            </a:pathLst>
          </a:custGeom>
          <a:noFill/>
          <a:ln w="28575" cap="sq"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202120"/>
              </a:solidFill>
              <a:latin typeface="Calibri"/>
              <a:ea typeface="Calibri"/>
              <a:cs typeface="Calibri"/>
              <a:sym typeface="Calibri"/>
            </a:endParaRPr>
          </a:p>
        </p:txBody>
      </p:sp>
      <p:grpSp>
        <p:nvGrpSpPr>
          <p:cNvPr id="797" name="Google Shape;797;p19"/>
          <p:cNvGrpSpPr/>
          <p:nvPr/>
        </p:nvGrpSpPr>
        <p:grpSpPr>
          <a:xfrm>
            <a:off x="2833083" y="5345002"/>
            <a:ext cx="127000" cy="127000"/>
            <a:chOff x="2667000" y="2667000"/>
            <a:chExt cx="127000" cy="127000"/>
          </a:xfrm>
        </p:grpSpPr>
        <p:cxnSp>
          <p:nvCxnSpPr>
            <p:cNvPr id="798" name="Google Shape;798;p19"/>
            <p:cNvCxnSpPr/>
            <p:nvPr/>
          </p:nvCxnSpPr>
          <p:spPr>
            <a:xfrm>
              <a:off x="2667000" y="2667000"/>
              <a:ext cx="127000" cy="127000"/>
            </a:xfrm>
            <a:prstGeom prst="straightConnector1">
              <a:avLst/>
            </a:prstGeom>
            <a:noFill/>
            <a:ln w="28575" cap="sq" cmpd="sng">
              <a:solidFill>
                <a:srgbClr val="C00000"/>
              </a:solidFill>
              <a:prstDash val="solid"/>
              <a:miter lim="800000"/>
              <a:headEnd type="none" w="sm" len="sm"/>
              <a:tailEnd type="none" w="sm" len="sm"/>
            </a:ln>
          </p:spPr>
        </p:cxnSp>
        <p:cxnSp>
          <p:nvCxnSpPr>
            <p:cNvPr id="799" name="Google Shape;799;p19"/>
            <p:cNvCxnSpPr/>
            <p:nvPr/>
          </p:nvCxnSpPr>
          <p:spPr>
            <a:xfrm flipH="1">
              <a:off x="2667000" y="2667000"/>
              <a:ext cx="127000" cy="127000"/>
            </a:xfrm>
            <a:prstGeom prst="straightConnector1">
              <a:avLst/>
            </a:prstGeom>
            <a:noFill/>
            <a:ln w="28575" cap="sq" cmpd="sng">
              <a:solidFill>
                <a:srgbClr val="C00000"/>
              </a:solidFill>
              <a:prstDash val="solid"/>
              <a:miter lim="800000"/>
              <a:headEnd type="none" w="sm" len="sm"/>
              <a:tailEnd type="none" w="sm" len="sm"/>
            </a:ln>
          </p:spPr>
        </p:cxnSp>
      </p:grpSp>
      <p:sp>
        <p:nvSpPr>
          <p:cNvPr id="800" name="Google Shape;800;p19"/>
          <p:cNvSpPr/>
          <p:nvPr/>
        </p:nvSpPr>
        <p:spPr>
          <a:xfrm>
            <a:off x="2833083" y="3675188"/>
            <a:ext cx="127000" cy="127000"/>
          </a:xfrm>
          <a:custGeom>
            <a:avLst/>
            <a:gdLst/>
            <a:ahLst/>
            <a:cxnLst/>
            <a:rect l="l" t="t" r="r" b="b"/>
            <a:pathLst>
              <a:path w="311469" h="204067" extrusionOk="0">
                <a:moveTo>
                  <a:pt x="0" y="107403"/>
                </a:moveTo>
                <a:lnTo>
                  <a:pt x="96663" y="204066"/>
                </a:lnTo>
                <a:lnTo>
                  <a:pt x="311468" y="0"/>
                </a:lnTo>
              </a:path>
            </a:pathLst>
          </a:custGeom>
          <a:noFill/>
          <a:ln w="28575" cap="sq" cmpd="sng">
            <a:solidFill>
              <a:srgbClr val="007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202120"/>
              </a:solidFill>
              <a:latin typeface="Calibri"/>
              <a:ea typeface="Calibri"/>
              <a:cs typeface="Calibri"/>
              <a:sym typeface="Calibri"/>
            </a:endParaRPr>
          </a:p>
        </p:txBody>
      </p:sp>
      <p:grpSp>
        <p:nvGrpSpPr>
          <p:cNvPr id="801" name="Google Shape;801;p19"/>
          <p:cNvGrpSpPr/>
          <p:nvPr/>
        </p:nvGrpSpPr>
        <p:grpSpPr>
          <a:xfrm>
            <a:off x="2833083" y="2937244"/>
            <a:ext cx="127000" cy="127000"/>
            <a:chOff x="2667000" y="2667000"/>
            <a:chExt cx="127000" cy="127000"/>
          </a:xfrm>
        </p:grpSpPr>
        <p:cxnSp>
          <p:nvCxnSpPr>
            <p:cNvPr id="802" name="Google Shape;802;p19"/>
            <p:cNvCxnSpPr/>
            <p:nvPr/>
          </p:nvCxnSpPr>
          <p:spPr>
            <a:xfrm>
              <a:off x="2667000" y="2667000"/>
              <a:ext cx="127000" cy="127000"/>
            </a:xfrm>
            <a:prstGeom prst="straightConnector1">
              <a:avLst/>
            </a:prstGeom>
            <a:noFill/>
            <a:ln w="28575" cap="sq" cmpd="sng">
              <a:solidFill>
                <a:srgbClr val="C00000"/>
              </a:solidFill>
              <a:prstDash val="solid"/>
              <a:miter lim="800000"/>
              <a:headEnd type="none" w="sm" len="sm"/>
              <a:tailEnd type="none" w="sm" len="sm"/>
            </a:ln>
          </p:spPr>
        </p:cxnSp>
        <p:cxnSp>
          <p:nvCxnSpPr>
            <p:cNvPr id="803" name="Google Shape;803;p19"/>
            <p:cNvCxnSpPr/>
            <p:nvPr/>
          </p:nvCxnSpPr>
          <p:spPr>
            <a:xfrm flipH="1">
              <a:off x="2667000" y="2667000"/>
              <a:ext cx="127000" cy="127000"/>
            </a:xfrm>
            <a:prstGeom prst="straightConnector1">
              <a:avLst/>
            </a:prstGeom>
            <a:noFill/>
            <a:ln w="28575" cap="sq" cmpd="sng">
              <a:solidFill>
                <a:srgbClr val="C00000"/>
              </a:solidFill>
              <a:prstDash val="solid"/>
              <a:miter lim="800000"/>
              <a:headEnd type="none" w="sm" len="sm"/>
              <a:tailEnd type="none" w="sm" len="sm"/>
            </a:ln>
          </p:spPr>
        </p:cxnSp>
      </p:grpSp>
      <p:grpSp>
        <p:nvGrpSpPr>
          <p:cNvPr id="804" name="Google Shape;804;p19"/>
          <p:cNvGrpSpPr/>
          <p:nvPr/>
        </p:nvGrpSpPr>
        <p:grpSpPr>
          <a:xfrm>
            <a:off x="2833083" y="4640296"/>
            <a:ext cx="127000" cy="127000"/>
            <a:chOff x="2667000" y="2667000"/>
            <a:chExt cx="127000" cy="127000"/>
          </a:xfrm>
        </p:grpSpPr>
        <p:cxnSp>
          <p:nvCxnSpPr>
            <p:cNvPr id="805" name="Google Shape;805;p19"/>
            <p:cNvCxnSpPr/>
            <p:nvPr/>
          </p:nvCxnSpPr>
          <p:spPr>
            <a:xfrm>
              <a:off x="2667000" y="2667000"/>
              <a:ext cx="127000" cy="127000"/>
            </a:xfrm>
            <a:prstGeom prst="straightConnector1">
              <a:avLst/>
            </a:prstGeom>
            <a:noFill/>
            <a:ln w="28575" cap="sq" cmpd="sng">
              <a:solidFill>
                <a:srgbClr val="C00000"/>
              </a:solidFill>
              <a:prstDash val="solid"/>
              <a:miter lim="800000"/>
              <a:headEnd type="none" w="sm" len="sm"/>
              <a:tailEnd type="none" w="sm" len="sm"/>
            </a:ln>
          </p:spPr>
        </p:cxnSp>
        <p:cxnSp>
          <p:nvCxnSpPr>
            <p:cNvPr id="806" name="Google Shape;806;p19"/>
            <p:cNvCxnSpPr/>
            <p:nvPr/>
          </p:nvCxnSpPr>
          <p:spPr>
            <a:xfrm flipH="1">
              <a:off x="2667000" y="2667000"/>
              <a:ext cx="127000" cy="127000"/>
            </a:xfrm>
            <a:prstGeom prst="straightConnector1">
              <a:avLst/>
            </a:prstGeom>
            <a:noFill/>
            <a:ln w="28575" cap="sq" cmpd="sng">
              <a:solidFill>
                <a:srgbClr val="C00000"/>
              </a:solidFill>
              <a:prstDash val="solid"/>
              <a:miter lim="800000"/>
              <a:headEnd type="none" w="sm" len="sm"/>
              <a:tailEnd type="none" w="sm" len="sm"/>
            </a:ln>
          </p:spPr>
        </p:cxnSp>
      </p:grpSp>
      <p:cxnSp>
        <p:nvCxnSpPr>
          <p:cNvPr id="807" name="Google Shape;807;p19"/>
          <p:cNvCxnSpPr/>
          <p:nvPr/>
        </p:nvCxnSpPr>
        <p:spPr>
          <a:xfrm rot="10800000">
            <a:off x="8694795" y="20773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808" name="Google Shape;808;p19"/>
          <p:cNvCxnSpPr/>
          <p:nvPr/>
        </p:nvCxnSpPr>
        <p:spPr>
          <a:xfrm rot="10800000">
            <a:off x="2704628" y="20773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809" name="Google Shape;809;p19"/>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18</a:t>
            </a:fld>
            <a:endParaRPr sz="1200" b="0" i="0" u="none" strike="noStrike" cap="none" dirty="0">
              <a:solidFill>
                <a:srgbClr val="8A8A8A"/>
              </a:solidFill>
              <a:latin typeface="Source Sans Pro"/>
              <a:ea typeface="Source Sans Pro"/>
              <a:cs typeface="Source Sans Pro"/>
              <a:sym typeface="Source Sans Pro"/>
            </a:endParaRPr>
          </a:p>
        </p:txBody>
      </p:sp>
      <p:sp>
        <p:nvSpPr>
          <p:cNvPr id="810" name="Google Shape;810;p19"/>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811" name="Google Shape;811;p19"/>
          <p:cNvSpPr txBox="1"/>
          <p:nvPr/>
        </p:nvSpPr>
        <p:spPr>
          <a:xfrm>
            <a:off x="7647953" y="6393452"/>
            <a:ext cx="3959839"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u="sng" strike="noStrike" cap="none" dirty="0">
                <a:solidFill>
                  <a:schemeClr val="accent2">
                    <a:lumMod val="75000"/>
                  </a:schemeClr>
                </a:solidFill>
                <a:latin typeface="Source Sans Pro" panose="020B0503030403020204" pitchFamily="34" charset="0"/>
                <a:sym typeface="Arial"/>
                <a:hlinkClick r:id="rId8">
                  <a:extLst>
                    <a:ext uri="{A12FA001-AC4F-418D-AE19-62706E023703}">
                      <ahyp:hlinkClr xmlns:ahyp="http://schemas.microsoft.com/office/drawing/2018/hyperlinkcolor" val="tx"/>
                    </a:ext>
                  </a:extLst>
                </a:hlinkClick>
              </a:rPr>
              <a:t>Enrollment System Integration Options Link</a:t>
            </a:r>
            <a:endParaRPr sz="1200" u="none" strike="noStrike" cap="none" dirty="0">
              <a:solidFill>
                <a:schemeClr val="accent2">
                  <a:lumMod val="75000"/>
                </a:schemeClr>
              </a:solidFill>
              <a:latin typeface="Source Sans Pro" panose="020B0503030403020204" pitchFamily="34" charset="0"/>
              <a:sym typeface="Arial"/>
            </a:endParaRPr>
          </a:p>
        </p:txBody>
      </p:sp>
      <p:sp>
        <p:nvSpPr>
          <p:cNvPr id="812" name="Google Shape;812;p19"/>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After data discovery and exploring multiple options of how to build the form, we landed on one path forward</a:t>
            </a:r>
            <a:endParaRPr dirty="0"/>
          </a:p>
          <a:p>
            <a:pPr marL="0" marR="0" lvl="0" indent="0" algn="l" rtl="0">
              <a:lnSpc>
                <a:spcPct val="90000"/>
              </a:lnSpc>
              <a:spcBef>
                <a:spcPts val="0"/>
              </a:spcBef>
              <a:spcAft>
                <a:spcPts val="0"/>
              </a:spcAft>
              <a:buClr>
                <a:schemeClr val="dk1"/>
              </a:buClr>
              <a:buSzPts val="3600"/>
              <a:buFont typeface="PT Serif"/>
              <a:buNone/>
            </a:pPr>
            <a:endParaRPr sz="3200" b="0" i="0" u="none" strike="noStrike" cap="none" dirty="0">
              <a:solidFill>
                <a:schemeClr val="dk1"/>
              </a:solidFill>
              <a:latin typeface="PT Serif"/>
              <a:ea typeface="PT Serif"/>
              <a:cs typeface="PT Serif"/>
              <a:sym typeface="PT Serif"/>
            </a:endParaRPr>
          </a:p>
        </p:txBody>
      </p:sp>
      <p:grpSp>
        <p:nvGrpSpPr>
          <p:cNvPr id="813" name="Google Shape;813;p19"/>
          <p:cNvGrpSpPr/>
          <p:nvPr/>
        </p:nvGrpSpPr>
        <p:grpSpPr>
          <a:xfrm>
            <a:off x="410431" y="316366"/>
            <a:ext cx="5165039" cy="369094"/>
            <a:chOff x="410431" y="316366"/>
            <a:chExt cx="5165039" cy="369094"/>
          </a:xfrm>
        </p:grpSpPr>
        <p:sp>
          <p:nvSpPr>
            <p:cNvPr id="814" name="Google Shape;814;p19"/>
            <p:cNvSpPr/>
            <p:nvPr/>
          </p:nvSpPr>
          <p:spPr>
            <a:xfrm>
              <a:off x="410431" y="320960"/>
              <a:ext cx="262386" cy="255872"/>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1" u="none" strike="noStrike" cap="none" dirty="0">
                  <a:solidFill>
                    <a:srgbClr val="FFFFFF"/>
                  </a:solidFill>
                  <a:latin typeface="Source Sans Pro Semibold" panose="020B0503030403020204" pitchFamily="34" charset="0"/>
                  <a:ea typeface="PT Serif"/>
                  <a:cs typeface="PT Serif"/>
                  <a:sym typeface="PT Serif"/>
                </a:rPr>
                <a:t>3</a:t>
              </a:r>
              <a:endParaRPr sz="1200" b="1" u="none" strike="noStrike" cap="none" dirty="0">
                <a:solidFill>
                  <a:srgbClr val="FFFFFF"/>
                </a:solidFill>
                <a:latin typeface="Source Sans Pro Semibold" panose="020B0503030403020204" pitchFamily="34" charset="0"/>
                <a:ea typeface="PT Serif"/>
                <a:cs typeface="PT Serif"/>
                <a:sym typeface="PT Serif"/>
              </a:endParaRPr>
            </a:p>
          </p:txBody>
        </p:sp>
        <p:sp>
          <p:nvSpPr>
            <p:cNvPr id="815" name="Google Shape;815;p19"/>
            <p:cNvSpPr txBox="1"/>
            <p:nvPr/>
          </p:nvSpPr>
          <p:spPr>
            <a:xfrm>
              <a:off x="751013" y="316366"/>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Source Sans Pro"/>
                  <a:ea typeface="Source Sans Pro"/>
                  <a:cs typeface="Source Sans Pro"/>
                  <a:sym typeface="Source Sans Pro"/>
                </a:rPr>
                <a:t>TECH</a:t>
              </a:r>
              <a:endParaRPr sz="1400" b="0" i="0" u="none" strike="noStrike" cap="none" dirty="0">
                <a:solidFill>
                  <a:srgbClr val="000000"/>
                </a:solidFill>
                <a:latin typeface="Arial"/>
                <a:ea typeface="Arial"/>
                <a:cs typeface="Arial"/>
                <a:sym typeface="Arial"/>
              </a:endParaRPr>
            </a:p>
          </p:txBody>
        </p:sp>
      </p:grpSp>
      <p:sp>
        <p:nvSpPr>
          <p:cNvPr id="816" name="Google Shape;816;p19"/>
          <p:cNvSpPr txBox="1"/>
          <p:nvPr/>
        </p:nvSpPr>
        <p:spPr>
          <a:xfrm>
            <a:off x="430116" y="1825832"/>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400" b="0" i="0" u="sng" strike="noStrike" cap="none" dirty="0">
                <a:solidFill>
                  <a:schemeClr val="accent2">
                    <a:lumMod val="75000"/>
                  </a:schemeClr>
                </a:solidFill>
                <a:latin typeface="PT Serif"/>
                <a:ea typeface="PT Serif"/>
                <a:cs typeface="PT Serif"/>
                <a:sym typeface="PT Serif"/>
                <a:hlinkClick r:id="rId9">
                  <a:extLst>
                    <a:ext uri="{A12FA001-AC4F-418D-AE19-62706E023703}">
                      <ahyp:hlinkClr xmlns:ahyp="http://schemas.microsoft.com/office/drawing/2018/hyperlinkcolor" val="tx"/>
                    </a:ext>
                  </a:extLst>
                </a:hlinkClick>
              </a:rPr>
              <a:t>User Story</a:t>
            </a:r>
            <a:r>
              <a:rPr lang="en-US" sz="1400" b="0" i="0" u="none" strike="noStrike" cap="none" dirty="0">
                <a:solidFill>
                  <a:schemeClr val="accent2">
                    <a:lumMod val="75000"/>
                  </a:schemeClr>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Conduct data discovery to understand where the data sits and what systems house the data we need</a:t>
            </a:r>
            <a:endParaRPr sz="1400" b="0" i="0" u="none" strike="noStrike" cap="none" dirty="0">
              <a:solidFill>
                <a:srgbClr val="8F8F8F"/>
              </a:solidFill>
              <a:latin typeface="Arial"/>
              <a:ea typeface="Arial"/>
              <a:cs typeface="Arial"/>
              <a:sym typeface="Arial"/>
            </a:endParaRPr>
          </a:p>
        </p:txBody>
      </p:sp>
      <p:grpSp>
        <p:nvGrpSpPr>
          <p:cNvPr id="24" name="Group 23">
            <a:extLst>
              <a:ext uri="{FF2B5EF4-FFF2-40B4-BE49-F238E27FC236}">
                <a16:creationId xmlns:a16="http://schemas.microsoft.com/office/drawing/2014/main" id="{C776B790-54C1-427B-BAE7-01DE02101284}"/>
              </a:ext>
            </a:extLst>
          </p:cNvPr>
          <p:cNvGrpSpPr/>
          <p:nvPr/>
        </p:nvGrpSpPr>
        <p:grpSpPr>
          <a:xfrm>
            <a:off x="10289195" y="1794357"/>
            <a:ext cx="1591826" cy="246181"/>
            <a:chOff x="10295377" y="244190"/>
            <a:chExt cx="1591826" cy="246181"/>
          </a:xfrm>
        </p:grpSpPr>
        <p:sp>
          <p:nvSpPr>
            <p:cNvPr id="25" name="Google Shape;623;p9">
              <a:extLst>
                <a:ext uri="{FF2B5EF4-FFF2-40B4-BE49-F238E27FC236}">
                  <a16:creationId xmlns:a16="http://schemas.microsoft.com/office/drawing/2014/main" id="{7C8A4AA1-4A73-4BB4-BF0C-4D14103567C8}"/>
                </a:ext>
              </a:extLst>
            </p:cNvPr>
            <p:cNvSpPr/>
            <p:nvPr/>
          </p:nvSpPr>
          <p:spPr>
            <a:xfrm>
              <a:off x="10295377" y="270156"/>
              <a:ext cx="172891" cy="166488"/>
            </a:xfrm>
            <a:prstGeom prst="rect">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26" name="Google Shape;624;p9">
              <a:extLst>
                <a:ext uri="{FF2B5EF4-FFF2-40B4-BE49-F238E27FC236}">
                  <a16:creationId xmlns:a16="http://schemas.microsoft.com/office/drawing/2014/main" id="{3BD911E1-D155-46C3-A5CD-887FC5E4820B}"/>
                </a:ext>
              </a:extLst>
            </p:cNvPr>
            <p:cNvSpPr txBox="1"/>
            <p:nvPr/>
          </p:nvSpPr>
          <p:spPr>
            <a:xfrm>
              <a:off x="10463004" y="244190"/>
              <a:ext cx="1424199" cy="24618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000" b="0" i="0" u="none" strike="noStrike" cap="none" dirty="0">
                  <a:solidFill>
                    <a:srgbClr val="000000"/>
                  </a:solidFill>
                  <a:latin typeface="Source Sans Pro" panose="020B0503030403020204" pitchFamily="34" charset="0"/>
                  <a:sym typeface="Arial"/>
                </a:rPr>
                <a:t>Recommended option</a:t>
              </a:r>
              <a:endParaRPr dirty="0">
                <a:latin typeface="Source Sans Pro" panose="020B0503030403020204" pitchFamily="34"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20"/>
          <p:cNvSpPr txBox="1"/>
          <p:nvPr/>
        </p:nvSpPr>
        <p:spPr>
          <a:xfrm>
            <a:off x="452555" y="2360645"/>
            <a:ext cx="11353800" cy="2769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2"/>
              </a:buClr>
              <a:buSzPts val="1800"/>
              <a:buFont typeface="PT Serif"/>
              <a:buNone/>
            </a:pPr>
            <a:r>
              <a:rPr lang="en-US" sz="1800" b="1" i="0" u="none" strike="noStrike" cap="none" dirty="0">
                <a:solidFill>
                  <a:schemeClr val="dk2"/>
                </a:solidFill>
                <a:latin typeface="PT Serif"/>
                <a:ea typeface="PT Serif"/>
                <a:cs typeface="PT Serif"/>
                <a:sym typeface="PT Serif"/>
              </a:rPr>
              <a:t>Option 2A: Batch Data Export to DB</a:t>
            </a:r>
            <a:endParaRPr sz="1400" b="0" i="0" u="none" strike="noStrike" cap="none" dirty="0">
              <a:solidFill>
                <a:srgbClr val="000000"/>
              </a:solidFill>
              <a:latin typeface="Arial"/>
              <a:ea typeface="Arial"/>
              <a:cs typeface="Arial"/>
              <a:sym typeface="Arial"/>
            </a:endParaRPr>
          </a:p>
        </p:txBody>
      </p:sp>
      <p:cxnSp>
        <p:nvCxnSpPr>
          <p:cNvPr id="822" name="Google Shape;822;p20"/>
          <p:cNvCxnSpPr/>
          <p:nvPr/>
        </p:nvCxnSpPr>
        <p:spPr>
          <a:xfrm>
            <a:off x="452555" y="2799683"/>
            <a:ext cx="11318846" cy="0"/>
          </a:xfrm>
          <a:prstGeom prst="straightConnector1">
            <a:avLst/>
          </a:prstGeom>
          <a:noFill/>
          <a:ln w="12700" cap="flat" cmpd="sng">
            <a:solidFill>
              <a:schemeClr val="dk2"/>
            </a:solidFill>
            <a:prstDash val="solid"/>
            <a:miter lim="800000"/>
            <a:headEnd type="none" w="sm" len="sm"/>
            <a:tailEnd type="none" w="sm" len="sm"/>
          </a:ln>
        </p:spPr>
      </p:cxnSp>
      <p:pic>
        <p:nvPicPr>
          <p:cNvPr id="824" name="Google Shape;824;p20"/>
          <p:cNvPicPr preferRelativeResize="0"/>
          <p:nvPr/>
        </p:nvPicPr>
        <p:blipFill rotWithShape="1">
          <a:blip r:embed="rId3">
            <a:alphaModFix/>
          </a:blip>
          <a:srcRect/>
          <a:stretch/>
        </p:blipFill>
        <p:spPr>
          <a:xfrm>
            <a:off x="452508" y="2967075"/>
            <a:ext cx="11320394" cy="3115601"/>
          </a:xfrm>
          <a:prstGeom prst="rect">
            <a:avLst/>
          </a:prstGeom>
          <a:noFill/>
          <a:ln>
            <a:noFill/>
          </a:ln>
        </p:spPr>
      </p:pic>
      <p:sp>
        <p:nvSpPr>
          <p:cNvPr id="825" name="Google Shape;825;p20"/>
          <p:cNvSpPr txBox="1"/>
          <p:nvPr/>
        </p:nvSpPr>
        <p:spPr>
          <a:xfrm>
            <a:off x="481232" y="6087479"/>
            <a:ext cx="11353800" cy="287659"/>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434343"/>
              </a:buClr>
              <a:buSzPts val="1800"/>
              <a:buFont typeface="PT Serif"/>
              <a:buNone/>
            </a:pPr>
            <a:r>
              <a:rPr lang="en-US" sz="1400" b="0" i="0" u="none" strike="noStrike" cap="none" dirty="0">
                <a:solidFill>
                  <a:srgbClr val="434343"/>
                </a:solidFill>
                <a:latin typeface="PT Serif"/>
                <a:ea typeface="PT Serif"/>
                <a:cs typeface="PT Serif"/>
                <a:sym typeface="PT Serif"/>
              </a:rPr>
              <a:t>Batch job pulling data from enrollment system runs twice a week (from tech discovery with Josh)</a:t>
            </a:r>
            <a:endParaRPr sz="1400" b="0" i="0" u="none" strike="noStrike" cap="none" dirty="0">
              <a:solidFill>
                <a:srgbClr val="202120"/>
              </a:solidFill>
              <a:latin typeface="PT Serif"/>
              <a:ea typeface="PT Serif"/>
              <a:cs typeface="PT Serif"/>
              <a:sym typeface="PT Serif"/>
            </a:endParaRPr>
          </a:p>
        </p:txBody>
      </p:sp>
      <p:sp>
        <p:nvSpPr>
          <p:cNvPr id="826" name="Google Shape;826;p2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19</a:t>
            </a:fld>
            <a:endParaRPr sz="1200" b="0" i="0" u="none" strike="noStrike" cap="none" dirty="0">
              <a:solidFill>
                <a:srgbClr val="8A8A8A"/>
              </a:solidFill>
              <a:latin typeface="Source Sans Pro"/>
              <a:ea typeface="Source Sans Pro"/>
              <a:cs typeface="Source Sans Pro"/>
              <a:sym typeface="Source Sans Pro"/>
            </a:endParaRPr>
          </a:p>
        </p:txBody>
      </p:sp>
      <p:sp>
        <p:nvSpPr>
          <p:cNvPr id="827" name="Google Shape;827;p20"/>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828" name="Google Shape;828;p20"/>
          <p:cNvSpPr txBox="1"/>
          <p:nvPr/>
        </p:nvSpPr>
        <p:spPr>
          <a:xfrm>
            <a:off x="8082997" y="6391655"/>
            <a:ext cx="3530813"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u="sng" strike="noStrike" cap="none" dirty="0">
                <a:solidFill>
                  <a:srgbClr val="000000"/>
                </a:solidFill>
                <a:latin typeface="Source Sans Pro" panose="020B0503030403020204" pitchFamily="34" charset="0"/>
                <a:sym typeface="Arial"/>
                <a:hlinkClick r:id="rId4">
                  <a:extLst>
                    <a:ext uri="{A12FA001-AC4F-418D-AE19-62706E023703}">
                      <ahyp:hlinkClr xmlns:ahyp="http://schemas.microsoft.com/office/drawing/2018/hyperlinkcolor" val="tx"/>
                    </a:ext>
                  </a:extLst>
                </a:hlinkClick>
              </a:rPr>
              <a:t>Architecture Plan Document Link</a:t>
            </a:r>
            <a:endParaRPr sz="1200" u="none" strike="noStrike" cap="none" dirty="0">
              <a:solidFill>
                <a:srgbClr val="000000"/>
              </a:solidFill>
              <a:latin typeface="Source Sans Pro" panose="020B0503030403020204" pitchFamily="34" charset="0"/>
              <a:sym typeface="Arial"/>
            </a:endParaRPr>
          </a:p>
        </p:txBody>
      </p:sp>
      <p:sp>
        <p:nvSpPr>
          <p:cNvPr id="829" name="Google Shape;829;p20"/>
          <p:cNvSpPr txBox="1"/>
          <p:nvPr/>
        </p:nvSpPr>
        <p:spPr>
          <a:xfrm>
            <a:off x="410079" y="750806"/>
            <a:ext cx="10159200" cy="1012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To help understand how our recommended option would work, we mapped out the data flow</a:t>
            </a:r>
            <a:endParaRPr dirty="0"/>
          </a:p>
          <a:p>
            <a:pPr marL="0" marR="0" lvl="0" indent="0" algn="l" rtl="0">
              <a:lnSpc>
                <a:spcPct val="90000"/>
              </a:lnSpc>
              <a:spcBef>
                <a:spcPts val="0"/>
              </a:spcBef>
              <a:spcAft>
                <a:spcPts val="0"/>
              </a:spcAft>
              <a:buClr>
                <a:schemeClr val="dk1"/>
              </a:buClr>
              <a:buSzPts val="3600"/>
              <a:buFont typeface="PT Serif"/>
              <a:buNone/>
            </a:pPr>
            <a:endParaRPr sz="3200" b="0" i="0" u="none" strike="noStrike" cap="none" dirty="0">
              <a:solidFill>
                <a:schemeClr val="dk1"/>
              </a:solidFill>
              <a:latin typeface="PT Serif"/>
              <a:ea typeface="PT Serif"/>
              <a:cs typeface="PT Serif"/>
              <a:sym typeface="PT Serif"/>
            </a:endParaRPr>
          </a:p>
        </p:txBody>
      </p:sp>
      <p:grpSp>
        <p:nvGrpSpPr>
          <p:cNvPr id="830" name="Google Shape;830;p20"/>
          <p:cNvGrpSpPr/>
          <p:nvPr/>
        </p:nvGrpSpPr>
        <p:grpSpPr>
          <a:xfrm>
            <a:off x="410431" y="316366"/>
            <a:ext cx="5165039" cy="369094"/>
            <a:chOff x="410431" y="316366"/>
            <a:chExt cx="5165039" cy="369094"/>
          </a:xfrm>
        </p:grpSpPr>
        <p:sp>
          <p:nvSpPr>
            <p:cNvPr id="831" name="Google Shape;831;p20"/>
            <p:cNvSpPr/>
            <p:nvPr/>
          </p:nvSpPr>
          <p:spPr>
            <a:xfrm>
              <a:off x="410431" y="320960"/>
              <a:ext cx="262386" cy="255872"/>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1" u="none" strike="noStrike" cap="none" dirty="0">
                  <a:solidFill>
                    <a:srgbClr val="FFFFFF"/>
                  </a:solidFill>
                  <a:latin typeface="Source Sans Pro Semibold" panose="020B0503030403020204" pitchFamily="34" charset="0"/>
                  <a:ea typeface="PT Serif"/>
                  <a:cs typeface="PT Serif"/>
                  <a:sym typeface="PT Serif"/>
                </a:rPr>
                <a:t>3</a:t>
              </a:r>
              <a:endParaRPr sz="1200" b="1" u="none" strike="noStrike" cap="none" dirty="0">
                <a:solidFill>
                  <a:srgbClr val="FFFFFF"/>
                </a:solidFill>
                <a:latin typeface="Source Sans Pro Semibold" panose="020B0503030403020204" pitchFamily="34" charset="0"/>
                <a:ea typeface="PT Serif"/>
                <a:cs typeface="PT Serif"/>
                <a:sym typeface="PT Serif"/>
              </a:endParaRPr>
            </a:p>
          </p:txBody>
        </p:sp>
        <p:sp>
          <p:nvSpPr>
            <p:cNvPr id="832" name="Google Shape;832;p20"/>
            <p:cNvSpPr txBox="1"/>
            <p:nvPr/>
          </p:nvSpPr>
          <p:spPr>
            <a:xfrm>
              <a:off x="751013" y="316366"/>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Source Sans Pro"/>
                  <a:ea typeface="Source Sans Pro"/>
                  <a:cs typeface="Source Sans Pro"/>
                  <a:sym typeface="Source Sans Pro"/>
                </a:rPr>
                <a:t>TECH</a:t>
              </a:r>
              <a:endParaRPr sz="1400" b="0" i="0" u="none" strike="noStrike" cap="none" dirty="0">
                <a:solidFill>
                  <a:srgbClr val="000000"/>
                </a:solidFill>
                <a:latin typeface="Arial"/>
                <a:ea typeface="Arial"/>
                <a:cs typeface="Arial"/>
                <a:sym typeface="Arial"/>
              </a:endParaRPr>
            </a:p>
          </p:txBody>
        </p:sp>
      </p:grpSp>
      <p:sp>
        <p:nvSpPr>
          <p:cNvPr id="833" name="Google Shape;833;p20"/>
          <p:cNvSpPr txBox="1"/>
          <p:nvPr/>
        </p:nvSpPr>
        <p:spPr>
          <a:xfrm>
            <a:off x="423158" y="1825832"/>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400" b="0" i="0" u="sng" strike="noStrike" cap="none" dirty="0">
                <a:solidFill>
                  <a:schemeClr val="accent2">
                    <a:lumMod val="75000"/>
                  </a:schemeClr>
                </a:solidFill>
                <a:latin typeface="PT Serif"/>
                <a:ea typeface="PT Serif"/>
                <a:cs typeface="PT Serif"/>
                <a:sym typeface="PT Serif"/>
                <a:hlinkClick r:id="rId5">
                  <a:extLst>
                    <a:ext uri="{A12FA001-AC4F-418D-AE19-62706E023703}">
                      <ahyp:hlinkClr xmlns:ahyp="http://schemas.microsoft.com/office/drawing/2018/hyperlinkcolor" val="tx"/>
                    </a:ext>
                  </a:extLst>
                </a:hlinkClick>
              </a:rPr>
              <a:t>User Story</a:t>
            </a:r>
            <a:r>
              <a:rPr lang="en-US" sz="1400" b="0" i="0" u="none" strike="noStrike" cap="none" dirty="0">
                <a:solidFill>
                  <a:schemeClr val="accent2">
                    <a:lumMod val="75000"/>
                  </a:schemeClr>
                </a:solidFill>
                <a:latin typeface="PT Serif"/>
                <a:ea typeface="PT Serif"/>
                <a:cs typeface="PT Serif"/>
                <a:sym typeface="PT Serif"/>
              </a:rPr>
              <a:t>: </a:t>
            </a:r>
            <a:r>
              <a:rPr lang="en-US" sz="1400" b="0" i="0" u="none" strike="noStrike" cap="none" dirty="0">
                <a:solidFill>
                  <a:srgbClr val="434343"/>
                </a:solidFill>
                <a:latin typeface="PT Serif"/>
                <a:ea typeface="PT Serif"/>
                <a:cs typeface="PT Serif"/>
                <a:sym typeface="PT Serif"/>
              </a:rPr>
              <a:t>Map out how the data flows through the systems in current state and how we would pull it in future state</a:t>
            </a:r>
            <a:endParaRPr sz="1400" b="0" i="0" u="none" strike="noStrike" cap="none" dirty="0">
              <a:solidFill>
                <a:srgbClr val="000000"/>
              </a:solidFill>
              <a:latin typeface="Arial"/>
              <a:ea typeface="Arial"/>
              <a:cs typeface="Arial"/>
              <a:sym typeface="Arial"/>
            </a:endParaRPr>
          </a:p>
        </p:txBody>
      </p:sp>
      <p:sp>
        <p:nvSpPr>
          <p:cNvPr id="834" name="Google Shape;834;p20"/>
          <p:cNvSpPr/>
          <p:nvPr/>
        </p:nvSpPr>
        <p:spPr>
          <a:xfrm>
            <a:off x="9558625" y="341825"/>
            <a:ext cx="161400" cy="171000"/>
          </a:xfrm>
          <a:prstGeom prst="rect">
            <a:avLst/>
          </a:prstGeom>
          <a:noFill/>
          <a:ln w="9525" cap="flat" cmpd="sng">
            <a:solidFill>
              <a:schemeClr val="accent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20"/>
          <p:cNvSpPr/>
          <p:nvPr/>
        </p:nvSpPr>
        <p:spPr>
          <a:xfrm>
            <a:off x="9558625" y="579800"/>
            <a:ext cx="161400" cy="1710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36" name="Google Shape;836;p20"/>
          <p:cNvSpPr txBox="1"/>
          <p:nvPr/>
        </p:nvSpPr>
        <p:spPr>
          <a:xfrm>
            <a:off x="9720025" y="273425"/>
            <a:ext cx="190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dirty="0">
                <a:latin typeface="PT Serif"/>
                <a:ea typeface="PT Serif"/>
                <a:cs typeface="PT Serif"/>
                <a:sym typeface="PT Serif"/>
              </a:rPr>
              <a:t>Existing enrollment system process</a:t>
            </a:r>
            <a:endParaRPr sz="800" dirty="0">
              <a:latin typeface="PT Serif"/>
              <a:ea typeface="PT Serif"/>
              <a:cs typeface="PT Serif"/>
              <a:sym typeface="PT Serif"/>
            </a:endParaRPr>
          </a:p>
        </p:txBody>
      </p:sp>
      <p:sp>
        <p:nvSpPr>
          <p:cNvPr id="837" name="Google Shape;837;p20"/>
          <p:cNvSpPr txBox="1"/>
          <p:nvPr/>
        </p:nvSpPr>
        <p:spPr>
          <a:xfrm>
            <a:off x="9729750" y="511400"/>
            <a:ext cx="19050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dirty="0">
                <a:latin typeface="PT Serif"/>
                <a:ea typeface="PT Serif"/>
                <a:cs typeface="PT Serif"/>
                <a:sym typeface="PT Serif"/>
              </a:rPr>
              <a:t>New components to be created by 1095-B team under existing systems</a:t>
            </a:r>
            <a:endParaRPr sz="800" dirty="0">
              <a:latin typeface="PT Serif"/>
              <a:ea typeface="PT Serif"/>
              <a:cs typeface="PT Serif"/>
              <a:sym typeface="PT Serif"/>
            </a:endParaRPr>
          </a:p>
        </p:txBody>
      </p:sp>
      <p:sp>
        <p:nvSpPr>
          <p:cNvPr id="838" name="Google Shape;838;p20"/>
          <p:cNvSpPr/>
          <p:nvPr/>
        </p:nvSpPr>
        <p:spPr>
          <a:xfrm>
            <a:off x="9558625" y="68400"/>
            <a:ext cx="161400" cy="171000"/>
          </a:xfrm>
          <a:prstGeom prst="rect">
            <a:avLst/>
          </a:prstGeom>
          <a:noFill/>
          <a:ln w="9525" cap="flat" cmpd="sng">
            <a:solidFill>
              <a:srgbClr val="7F7F7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0"/>
          <p:cNvSpPr txBox="1"/>
          <p:nvPr/>
        </p:nvSpPr>
        <p:spPr>
          <a:xfrm>
            <a:off x="9720025" y="0"/>
            <a:ext cx="190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dirty="0">
                <a:latin typeface="PT Serif"/>
                <a:ea typeface="PT Serif"/>
                <a:cs typeface="PT Serif"/>
                <a:sym typeface="PT Serif"/>
              </a:rPr>
              <a:t>Systems outside of the VA</a:t>
            </a:r>
            <a:endParaRPr sz="800" dirty="0">
              <a:latin typeface="PT Serif"/>
              <a:ea typeface="PT Serif"/>
              <a:cs typeface="PT Serif"/>
              <a:sym typeface="PT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
          <p:cNvSpPr txBox="1">
            <a:spLocks noGrp="1"/>
          </p:cNvSpPr>
          <p:nvPr>
            <p:ph type="title"/>
          </p:nvPr>
        </p:nvSpPr>
        <p:spPr>
          <a:xfrm>
            <a:off x="414177" y="373063"/>
            <a:ext cx="11353800" cy="51398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1"/>
              </a:buClr>
              <a:buSzPts val="3600"/>
              <a:buFont typeface="PT Serif"/>
              <a:buNone/>
            </a:pPr>
            <a:r>
              <a:rPr lang="en-US" dirty="0"/>
              <a:t>Get to know the team</a:t>
            </a:r>
            <a:endParaRPr dirty="0"/>
          </a:p>
        </p:txBody>
      </p:sp>
      <p:cxnSp>
        <p:nvCxnSpPr>
          <p:cNvPr id="332" name="Google Shape;332;p3"/>
          <p:cNvCxnSpPr/>
          <p:nvPr/>
        </p:nvCxnSpPr>
        <p:spPr>
          <a:xfrm>
            <a:off x="7154863" y="1156380"/>
            <a:ext cx="0" cy="4975307"/>
          </a:xfrm>
          <a:prstGeom prst="straightConnector1">
            <a:avLst/>
          </a:prstGeom>
          <a:noFill/>
          <a:ln w="9525" cap="flat" cmpd="sng">
            <a:solidFill>
              <a:srgbClr val="C7C7C7"/>
            </a:solidFill>
            <a:prstDash val="solid"/>
            <a:miter lim="800000"/>
            <a:headEnd type="none" w="sm" len="sm"/>
            <a:tailEnd type="none" w="sm" len="sm"/>
          </a:ln>
        </p:spPr>
      </p:cxnSp>
      <p:sp>
        <p:nvSpPr>
          <p:cNvPr id="333" name="Google Shape;333;p3"/>
          <p:cNvSpPr txBox="1"/>
          <p:nvPr/>
        </p:nvSpPr>
        <p:spPr>
          <a:xfrm>
            <a:off x="427038" y="1596833"/>
            <a:ext cx="4020148" cy="18432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rgbClr val="034479"/>
                </a:solidFill>
                <a:latin typeface="Source Sans Pro"/>
                <a:ea typeface="Source Sans Pro"/>
                <a:cs typeface="Source Sans Pro"/>
                <a:sym typeface="Source Sans Pro"/>
              </a:rPr>
              <a:t>PRODUCT</a:t>
            </a:r>
            <a:endParaRPr sz="1100" b="0" i="0" u="none" strike="noStrike" cap="none" dirty="0">
              <a:solidFill>
                <a:srgbClr val="034479"/>
              </a:solidFill>
              <a:latin typeface="Source Sans Pro"/>
              <a:ea typeface="Source Sans Pro"/>
              <a:cs typeface="Source Sans Pro"/>
              <a:sym typeface="Source Sans Pro"/>
            </a:endParaRPr>
          </a:p>
        </p:txBody>
      </p:sp>
      <p:sp>
        <p:nvSpPr>
          <p:cNvPr id="334" name="Google Shape;334;p3"/>
          <p:cNvSpPr txBox="1"/>
          <p:nvPr/>
        </p:nvSpPr>
        <p:spPr>
          <a:xfrm>
            <a:off x="5308954" y="1596833"/>
            <a:ext cx="1610323" cy="18432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34479"/>
                </a:solidFill>
                <a:latin typeface="Source Sans Pro"/>
                <a:ea typeface="Source Sans Pro"/>
                <a:cs typeface="Source Sans Pro"/>
                <a:sym typeface="Source Sans Pro"/>
              </a:rPr>
              <a:t>ENGINEERING</a:t>
            </a:r>
            <a:endParaRPr sz="1400" b="0" i="0" u="none" strike="noStrike" cap="none" dirty="0">
              <a:solidFill>
                <a:srgbClr val="000000"/>
              </a:solidFill>
              <a:latin typeface="Arial"/>
              <a:ea typeface="Arial"/>
              <a:cs typeface="Arial"/>
              <a:sym typeface="Arial"/>
            </a:endParaRPr>
          </a:p>
        </p:txBody>
      </p:sp>
      <p:sp>
        <p:nvSpPr>
          <p:cNvPr id="335" name="Google Shape;335;p3"/>
          <p:cNvSpPr txBox="1"/>
          <p:nvPr/>
        </p:nvSpPr>
        <p:spPr>
          <a:xfrm>
            <a:off x="2006139" y="3045771"/>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Jordan White</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Dallas, TX</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Product Manager</a:t>
            </a:r>
            <a:endParaRPr sz="1100" b="0" i="0" u="none" strike="noStrike" cap="none" dirty="0">
              <a:solidFill>
                <a:schemeClr val="dk2"/>
              </a:solidFill>
              <a:latin typeface="PT Serif"/>
              <a:ea typeface="PT Serif"/>
              <a:cs typeface="PT Serif"/>
              <a:sym typeface="PT Serif"/>
            </a:endParaRPr>
          </a:p>
        </p:txBody>
      </p:sp>
      <p:sp>
        <p:nvSpPr>
          <p:cNvPr id="336" name="Google Shape;336;p3"/>
          <p:cNvSpPr txBox="1"/>
          <p:nvPr/>
        </p:nvSpPr>
        <p:spPr>
          <a:xfrm>
            <a:off x="3660424" y="3039421"/>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Tami Corson</a:t>
            </a:r>
            <a:endParaRPr sz="1100" b="1"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PT Serif"/>
                <a:ea typeface="PT Serif"/>
                <a:cs typeface="PT Serif"/>
                <a:sym typeface="PT Serif"/>
              </a:rPr>
              <a:t>North Carolina</a:t>
            </a:r>
            <a:endParaRPr sz="1100" b="0"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PT Serif"/>
                <a:ea typeface="PT Serif"/>
                <a:cs typeface="PT Serif"/>
                <a:sym typeface="PT Serif"/>
              </a:rPr>
              <a:t>Scrum Master</a:t>
            </a:r>
            <a:endParaRPr sz="1100" b="0" i="0" u="none" strike="noStrike" cap="none" dirty="0">
              <a:solidFill>
                <a:schemeClr val="dk2"/>
              </a:solidFill>
              <a:latin typeface="PT Serif"/>
              <a:ea typeface="PT Serif"/>
              <a:cs typeface="PT Serif"/>
              <a:sym typeface="PT Serif"/>
            </a:endParaRPr>
          </a:p>
        </p:txBody>
      </p:sp>
      <p:sp>
        <p:nvSpPr>
          <p:cNvPr id="337" name="Google Shape;337;p3"/>
          <p:cNvSpPr txBox="1"/>
          <p:nvPr/>
        </p:nvSpPr>
        <p:spPr>
          <a:xfrm>
            <a:off x="426834" y="3045771"/>
            <a:ext cx="1003898" cy="67075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Ashley Castillo</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Washington DC</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Product Manager Lead</a:t>
            </a:r>
            <a:endParaRPr sz="1100" b="0" i="0" u="none" strike="noStrike" cap="none" dirty="0">
              <a:solidFill>
                <a:schemeClr val="dk2"/>
              </a:solidFill>
              <a:latin typeface="PT Serif"/>
              <a:ea typeface="PT Serif"/>
              <a:cs typeface="PT Serif"/>
              <a:sym typeface="PT Serif"/>
            </a:endParaRPr>
          </a:p>
        </p:txBody>
      </p:sp>
      <p:sp>
        <p:nvSpPr>
          <p:cNvPr id="338" name="Google Shape;338;p3"/>
          <p:cNvSpPr txBox="1"/>
          <p:nvPr/>
        </p:nvSpPr>
        <p:spPr>
          <a:xfrm>
            <a:off x="5307112" y="3045771"/>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Nadya Primak</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Washington DC</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Engineer</a:t>
            </a:r>
            <a:endParaRPr sz="1100" b="0" i="0" u="none" strike="noStrike" cap="none" dirty="0">
              <a:solidFill>
                <a:schemeClr val="dk2"/>
              </a:solidFill>
              <a:latin typeface="PT Serif"/>
              <a:ea typeface="PT Serif"/>
              <a:cs typeface="PT Serif"/>
              <a:sym typeface="PT Serif"/>
            </a:endParaRPr>
          </a:p>
        </p:txBody>
      </p:sp>
      <p:sp>
        <p:nvSpPr>
          <p:cNvPr id="339" name="Google Shape;339;p3"/>
          <p:cNvSpPr txBox="1"/>
          <p:nvPr/>
        </p:nvSpPr>
        <p:spPr>
          <a:xfrm>
            <a:off x="7646390" y="3033071"/>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Jeff Scheire</a:t>
            </a:r>
            <a:endParaRPr sz="1100" b="0"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PT Serif"/>
                <a:ea typeface="PT Serif"/>
                <a:cs typeface="PT Serif"/>
                <a:sym typeface="PT Serif"/>
              </a:rPr>
              <a:t>MO Studio</a:t>
            </a:r>
            <a:endParaRPr sz="1100" b="0" i="0" u="none" strike="noStrike" cap="none" dirty="0">
              <a:solidFill>
                <a:schemeClr val="dk2"/>
              </a:solidFill>
              <a:latin typeface="PT Serif"/>
              <a:ea typeface="PT Serif"/>
              <a:cs typeface="PT Serif"/>
              <a:sym typeface="PT Serif"/>
            </a:endParaRPr>
          </a:p>
        </p:txBody>
      </p:sp>
      <p:sp>
        <p:nvSpPr>
          <p:cNvPr id="340" name="Google Shape;340;p3"/>
          <p:cNvSpPr txBox="1"/>
          <p:nvPr/>
        </p:nvSpPr>
        <p:spPr>
          <a:xfrm>
            <a:off x="10484840" y="3033071"/>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Kevin London</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frog</a:t>
            </a:r>
            <a:endParaRPr sz="1100" b="0" i="0" u="none" strike="noStrike" cap="none" dirty="0">
              <a:solidFill>
                <a:schemeClr val="dk2"/>
              </a:solidFill>
              <a:latin typeface="PT Serif"/>
              <a:ea typeface="PT Serif"/>
              <a:cs typeface="PT Serif"/>
              <a:sym typeface="PT Serif"/>
            </a:endParaRPr>
          </a:p>
        </p:txBody>
      </p:sp>
      <p:sp>
        <p:nvSpPr>
          <p:cNvPr id="341" name="Google Shape;341;p3"/>
          <p:cNvSpPr txBox="1"/>
          <p:nvPr/>
        </p:nvSpPr>
        <p:spPr>
          <a:xfrm>
            <a:off x="9065615" y="3033071"/>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Marcy Jacobs</a:t>
            </a:r>
            <a:endParaRPr sz="1100" b="1"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PT Serif"/>
                <a:ea typeface="PT Serif"/>
                <a:cs typeface="PT Serif"/>
                <a:sym typeface="PT Serif"/>
              </a:rPr>
              <a:t>McKinsey</a:t>
            </a:r>
            <a:endParaRPr sz="1100" b="0" i="0" u="none" strike="noStrike" cap="none" dirty="0">
              <a:solidFill>
                <a:schemeClr val="dk2"/>
              </a:solidFill>
              <a:latin typeface="PT Serif"/>
              <a:ea typeface="PT Serif"/>
              <a:cs typeface="PT Serif"/>
              <a:sym typeface="PT Serif"/>
            </a:endParaRPr>
          </a:p>
        </p:txBody>
      </p:sp>
      <p:pic>
        <p:nvPicPr>
          <p:cNvPr id="342" name="Google Shape;342;p3"/>
          <p:cNvPicPr preferRelativeResize="0"/>
          <p:nvPr/>
        </p:nvPicPr>
        <p:blipFill rotWithShape="1">
          <a:blip r:embed="rId3">
            <a:alphaModFix/>
          </a:blip>
          <a:srcRect/>
          <a:stretch/>
        </p:blipFill>
        <p:spPr>
          <a:xfrm>
            <a:off x="420484" y="2010683"/>
            <a:ext cx="900063" cy="900063"/>
          </a:xfrm>
          <a:prstGeom prst="ellipse">
            <a:avLst/>
          </a:prstGeom>
          <a:noFill/>
          <a:ln>
            <a:noFill/>
          </a:ln>
        </p:spPr>
      </p:pic>
      <p:pic>
        <p:nvPicPr>
          <p:cNvPr id="343" name="Google Shape;343;p3"/>
          <p:cNvPicPr preferRelativeResize="0"/>
          <p:nvPr/>
        </p:nvPicPr>
        <p:blipFill rotWithShape="1">
          <a:blip r:embed="rId4">
            <a:alphaModFix/>
          </a:blip>
          <a:srcRect l="25632" t="13823" r="25632" b="26974"/>
          <a:stretch/>
        </p:blipFill>
        <p:spPr>
          <a:xfrm>
            <a:off x="2006139" y="2010683"/>
            <a:ext cx="900063" cy="900063"/>
          </a:xfrm>
          <a:prstGeom prst="ellipse">
            <a:avLst/>
          </a:prstGeom>
          <a:noFill/>
          <a:ln>
            <a:noFill/>
          </a:ln>
        </p:spPr>
      </p:pic>
      <p:pic>
        <p:nvPicPr>
          <p:cNvPr id="344" name="Google Shape;344;p3"/>
          <p:cNvPicPr preferRelativeResize="0"/>
          <p:nvPr/>
        </p:nvPicPr>
        <p:blipFill rotWithShape="1">
          <a:blip r:embed="rId5">
            <a:alphaModFix/>
          </a:blip>
          <a:srcRect t="11610" b="16390"/>
          <a:stretch/>
        </p:blipFill>
        <p:spPr>
          <a:xfrm>
            <a:off x="3660424" y="2010683"/>
            <a:ext cx="900063" cy="900063"/>
          </a:xfrm>
          <a:prstGeom prst="ellipse">
            <a:avLst/>
          </a:prstGeom>
          <a:noFill/>
          <a:ln>
            <a:noFill/>
          </a:ln>
        </p:spPr>
      </p:pic>
      <p:pic>
        <p:nvPicPr>
          <p:cNvPr id="345" name="Google Shape;345;p3"/>
          <p:cNvPicPr preferRelativeResize="0"/>
          <p:nvPr/>
        </p:nvPicPr>
        <p:blipFill rotWithShape="1">
          <a:blip r:embed="rId6">
            <a:alphaModFix/>
          </a:blip>
          <a:srcRect l="1041" r="1042"/>
          <a:stretch/>
        </p:blipFill>
        <p:spPr>
          <a:xfrm>
            <a:off x="5307112" y="2004333"/>
            <a:ext cx="900063" cy="900063"/>
          </a:xfrm>
          <a:prstGeom prst="ellipse">
            <a:avLst/>
          </a:prstGeom>
          <a:noFill/>
          <a:ln>
            <a:noFill/>
          </a:ln>
        </p:spPr>
      </p:pic>
      <p:pic>
        <p:nvPicPr>
          <p:cNvPr id="346" name="Google Shape;346;p3"/>
          <p:cNvPicPr preferRelativeResize="0"/>
          <p:nvPr/>
        </p:nvPicPr>
        <p:blipFill rotWithShape="1">
          <a:blip r:embed="rId7">
            <a:alphaModFix/>
          </a:blip>
          <a:srcRect/>
          <a:stretch/>
        </p:blipFill>
        <p:spPr>
          <a:xfrm>
            <a:off x="7640040" y="2004333"/>
            <a:ext cx="900063" cy="900063"/>
          </a:xfrm>
          <a:prstGeom prst="ellipse">
            <a:avLst/>
          </a:prstGeom>
          <a:noFill/>
          <a:ln>
            <a:noFill/>
          </a:ln>
        </p:spPr>
      </p:pic>
      <p:pic>
        <p:nvPicPr>
          <p:cNvPr id="347" name="Google Shape;347;p3"/>
          <p:cNvPicPr preferRelativeResize="0"/>
          <p:nvPr/>
        </p:nvPicPr>
        <p:blipFill rotWithShape="1">
          <a:blip r:embed="rId8">
            <a:alphaModFix/>
          </a:blip>
          <a:srcRect/>
          <a:stretch/>
        </p:blipFill>
        <p:spPr>
          <a:xfrm>
            <a:off x="9059265" y="2004333"/>
            <a:ext cx="900063" cy="900063"/>
          </a:xfrm>
          <a:prstGeom prst="ellipse">
            <a:avLst/>
          </a:prstGeom>
          <a:noFill/>
          <a:ln>
            <a:noFill/>
          </a:ln>
        </p:spPr>
      </p:pic>
      <p:pic>
        <p:nvPicPr>
          <p:cNvPr id="348" name="Google Shape;348;p3"/>
          <p:cNvPicPr preferRelativeResize="0"/>
          <p:nvPr/>
        </p:nvPicPr>
        <p:blipFill rotWithShape="1">
          <a:blip r:embed="rId9">
            <a:alphaModFix/>
          </a:blip>
          <a:srcRect/>
          <a:stretch/>
        </p:blipFill>
        <p:spPr>
          <a:xfrm>
            <a:off x="10478490" y="2004333"/>
            <a:ext cx="900063" cy="900063"/>
          </a:xfrm>
          <a:prstGeom prst="ellipse">
            <a:avLst/>
          </a:prstGeom>
          <a:noFill/>
          <a:ln>
            <a:noFill/>
          </a:ln>
        </p:spPr>
      </p:pic>
      <p:sp>
        <p:nvSpPr>
          <p:cNvPr id="349" name="Google Shape;349;p3"/>
          <p:cNvSpPr txBox="1"/>
          <p:nvPr/>
        </p:nvSpPr>
        <p:spPr>
          <a:xfrm>
            <a:off x="420527" y="4141697"/>
            <a:ext cx="6280748" cy="18432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34479"/>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sp>
        <p:nvSpPr>
          <p:cNvPr id="350" name="Google Shape;350;p3"/>
          <p:cNvSpPr txBox="1"/>
          <p:nvPr/>
        </p:nvSpPr>
        <p:spPr>
          <a:xfrm>
            <a:off x="3641374" y="5512641"/>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Grace Hong</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New Jersey</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Experience Designer</a:t>
            </a:r>
            <a:endParaRPr sz="1100" b="0" i="0" u="none" strike="noStrike" cap="none" dirty="0">
              <a:solidFill>
                <a:schemeClr val="dk2"/>
              </a:solidFill>
              <a:latin typeface="PT Serif"/>
              <a:ea typeface="PT Serif"/>
              <a:cs typeface="PT Serif"/>
              <a:sym typeface="PT Serif"/>
            </a:endParaRPr>
          </a:p>
        </p:txBody>
      </p:sp>
      <p:sp>
        <p:nvSpPr>
          <p:cNvPr id="351" name="Google Shape;351;p3"/>
          <p:cNvSpPr txBox="1"/>
          <p:nvPr/>
        </p:nvSpPr>
        <p:spPr>
          <a:xfrm>
            <a:off x="1990777" y="5512641"/>
            <a:ext cx="1422998"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Carl Dickerson</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Atlanta, GA</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Content Strategist and Plain Language Content Creator</a:t>
            </a:r>
            <a:endParaRPr sz="1100" b="0" i="0" u="none" strike="noStrike" cap="none" dirty="0">
              <a:solidFill>
                <a:schemeClr val="dk2"/>
              </a:solidFill>
              <a:latin typeface="PT Serif"/>
              <a:ea typeface="PT Serif"/>
              <a:cs typeface="PT Serif"/>
              <a:sym typeface="PT Serif"/>
            </a:endParaRPr>
          </a:p>
        </p:txBody>
      </p:sp>
      <p:sp>
        <p:nvSpPr>
          <p:cNvPr id="352" name="Google Shape;352;p3"/>
          <p:cNvSpPr txBox="1"/>
          <p:nvPr/>
        </p:nvSpPr>
        <p:spPr>
          <a:xfrm>
            <a:off x="426877" y="5512641"/>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Kit Casey</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Boston, MA</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Design Director</a:t>
            </a:r>
            <a:endParaRPr sz="1100" b="0" i="0" u="none" strike="noStrike" cap="none" dirty="0">
              <a:solidFill>
                <a:schemeClr val="dk2"/>
              </a:solidFill>
              <a:latin typeface="PT Serif"/>
              <a:ea typeface="PT Serif"/>
              <a:cs typeface="PT Serif"/>
              <a:sym typeface="PT Serif"/>
            </a:endParaRPr>
          </a:p>
        </p:txBody>
      </p:sp>
      <p:sp>
        <p:nvSpPr>
          <p:cNvPr id="353" name="Google Shape;353;p3"/>
          <p:cNvSpPr txBox="1"/>
          <p:nvPr/>
        </p:nvSpPr>
        <p:spPr>
          <a:xfrm>
            <a:off x="5203877" y="5512641"/>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James Lewis</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Austin, TX</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Accessibility and UX Research Lead</a:t>
            </a:r>
            <a:endParaRPr sz="1100" b="0" i="0" u="none" strike="noStrike" cap="none" dirty="0">
              <a:solidFill>
                <a:schemeClr val="dk2"/>
              </a:solidFill>
              <a:latin typeface="PT Serif"/>
              <a:ea typeface="PT Serif"/>
              <a:cs typeface="PT Serif"/>
              <a:sym typeface="PT Serif"/>
            </a:endParaRPr>
          </a:p>
        </p:txBody>
      </p:sp>
      <p:sp>
        <p:nvSpPr>
          <p:cNvPr id="354" name="Google Shape;354;p3"/>
          <p:cNvSpPr txBox="1"/>
          <p:nvPr/>
        </p:nvSpPr>
        <p:spPr>
          <a:xfrm>
            <a:off x="7652740" y="5512641"/>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Will Reynolds </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PT Serif"/>
                <a:ea typeface="PT Serif"/>
                <a:cs typeface="PT Serif"/>
                <a:sym typeface="PT Serif"/>
              </a:rPr>
              <a:t>Serve</a:t>
            </a:r>
            <a:endParaRPr sz="1100" b="0" i="0" u="none" strike="noStrike" cap="none" dirty="0">
              <a:solidFill>
                <a:schemeClr val="dk2"/>
              </a:solidFill>
              <a:latin typeface="PT Serif"/>
              <a:ea typeface="PT Serif"/>
              <a:cs typeface="PT Serif"/>
              <a:sym typeface="PT Serif"/>
            </a:endParaRPr>
          </a:p>
        </p:txBody>
      </p:sp>
      <p:sp>
        <p:nvSpPr>
          <p:cNvPr id="355" name="Google Shape;355;p3"/>
          <p:cNvSpPr txBox="1"/>
          <p:nvPr/>
        </p:nvSpPr>
        <p:spPr>
          <a:xfrm>
            <a:off x="9071965" y="5512641"/>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Ben Morris</a:t>
            </a:r>
            <a:endParaRPr sz="1100" b="0"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PT Serif"/>
                <a:ea typeface="PT Serif"/>
                <a:cs typeface="PT Serif"/>
                <a:sym typeface="PT Serif"/>
              </a:rPr>
              <a:t>Pluribus</a:t>
            </a:r>
            <a:endParaRPr sz="1100" b="0" i="0" u="none" strike="noStrike" cap="none" dirty="0">
              <a:solidFill>
                <a:schemeClr val="dk2"/>
              </a:solidFill>
              <a:latin typeface="PT Serif"/>
              <a:ea typeface="PT Serif"/>
              <a:cs typeface="PT Serif"/>
              <a:sym typeface="PT Serif"/>
            </a:endParaRPr>
          </a:p>
        </p:txBody>
      </p:sp>
      <p:pic>
        <p:nvPicPr>
          <p:cNvPr id="356" name="Google Shape;356;p3"/>
          <p:cNvPicPr preferRelativeResize="0"/>
          <p:nvPr/>
        </p:nvPicPr>
        <p:blipFill rotWithShape="1">
          <a:blip r:embed="rId10">
            <a:alphaModFix/>
          </a:blip>
          <a:srcRect/>
          <a:stretch/>
        </p:blipFill>
        <p:spPr>
          <a:xfrm>
            <a:off x="2012489" y="4426750"/>
            <a:ext cx="900063" cy="900063"/>
          </a:xfrm>
          <a:prstGeom prst="ellipse">
            <a:avLst/>
          </a:prstGeom>
          <a:noFill/>
          <a:ln>
            <a:noFill/>
          </a:ln>
        </p:spPr>
      </p:pic>
      <p:pic>
        <p:nvPicPr>
          <p:cNvPr id="357" name="Google Shape;357;p3"/>
          <p:cNvPicPr preferRelativeResize="0"/>
          <p:nvPr/>
        </p:nvPicPr>
        <p:blipFill rotWithShape="1">
          <a:blip r:embed="rId11">
            <a:alphaModFix/>
          </a:blip>
          <a:srcRect l="16160" t="7457" r="11694" b="20393"/>
          <a:stretch/>
        </p:blipFill>
        <p:spPr>
          <a:xfrm>
            <a:off x="414177" y="4426750"/>
            <a:ext cx="900063" cy="900063"/>
          </a:xfrm>
          <a:prstGeom prst="ellipse">
            <a:avLst/>
          </a:prstGeom>
          <a:noFill/>
          <a:ln>
            <a:noFill/>
          </a:ln>
        </p:spPr>
      </p:pic>
      <p:pic>
        <p:nvPicPr>
          <p:cNvPr id="358" name="Google Shape;358;p3"/>
          <p:cNvPicPr preferRelativeResize="0"/>
          <p:nvPr/>
        </p:nvPicPr>
        <p:blipFill rotWithShape="1">
          <a:blip r:embed="rId12">
            <a:alphaModFix/>
          </a:blip>
          <a:srcRect/>
          <a:stretch/>
        </p:blipFill>
        <p:spPr>
          <a:xfrm>
            <a:off x="5305477" y="4426750"/>
            <a:ext cx="900063" cy="900063"/>
          </a:xfrm>
          <a:prstGeom prst="ellipse">
            <a:avLst/>
          </a:prstGeom>
          <a:noFill/>
          <a:ln>
            <a:noFill/>
          </a:ln>
        </p:spPr>
      </p:pic>
      <p:pic>
        <p:nvPicPr>
          <p:cNvPr id="359" name="Google Shape;359;p3"/>
          <p:cNvPicPr preferRelativeResize="0"/>
          <p:nvPr/>
        </p:nvPicPr>
        <p:blipFill rotWithShape="1">
          <a:blip r:embed="rId13">
            <a:alphaModFix/>
          </a:blip>
          <a:srcRect l="12757" t="16393" r="20028" b="16392"/>
          <a:stretch/>
        </p:blipFill>
        <p:spPr>
          <a:xfrm>
            <a:off x="3660424" y="4426750"/>
            <a:ext cx="900063" cy="900063"/>
          </a:xfrm>
          <a:prstGeom prst="ellipse">
            <a:avLst/>
          </a:prstGeom>
          <a:noFill/>
          <a:ln>
            <a:noFill/>
          </a:ln>
        </p:spPr>
      </p:pic>
      <p:pic>
        <p:nvPicPr>
          <p:cNvPr id="360" name="Google Shape;360;p3"/>
          <p:cNvPicPr preferRelativeResize="0"/>
          <p:nvPr/>
        </p:nvPicPr>
        <p:blipFill rotWithShape="1">
          <a:blip r:embed="rId14">
            <a:alphaModFix/>
          </a:blip>
          <a:srcRect/>
          <a:stretch/>
        </p:blipFill>
        <p:spPr>
          <a:xfrm>
            <a:off x="7640040" y="4458500"/>
            <a:ext cx="900063" cy="900063"/>
          </a:xfrm>
          <a:prstGeom prst="ellipse">
            <a:avLst/>
          </a:prstGeom>
          <a:noFill/>
          <a:ln>
            <a:noFill/>
          </a:ln>
        </p:spPr>
      </p:pic>
      <p:pic>
        <p:nvPicPr>
          <p:cNvPr id="361" name="Google Shape;361;p3"/>
          <p:cNvPicPr preferRelativeResize="0"/>
          <p:nvPr/>
        </p:nvPicPr>
        <p:blipFill rotWithShape="1">
          <a:blip r:embed="rId15">
            <a:alphaModFix/>
          </a:blip>
          <a:srcRect/>
          <a:stretch/>
        </p:blipFill>
        <p:spPr>
          <a:xfrm>
            <a:off x="9059265" y="4458500"/>
            <a:ext cx="900063" cy="900063"/>
          </a:xfrm>
          <a:prstGeom prst="ellipse">
            <a:avLst/>
          </a:prstGeom>
          <a:noFill/>
          <a:ln>
            <a:noFill/>
          </a:ln>
        </p:spPr>
      </p:pic>
      <p:sp>
        <p:nvSpPr>
          <p:cNvPr id="362" name="Google Shape;362;p3"/>
          <p:cNvSpPr txBox="1"/>
          <p:nvPr/>
        </p:nvSpPr>
        <p:spPr>
          <a:xfrm>
            <a:off x="7531152" y="6280128"/>
            <a:ext cx="4236825" cy="1108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303A46"/>
              </a:buClr>
              <a:buSzPts val="800"/>
              <a:buFont typeface="Arial"/>
              <a:buNone/>
            </a:pPr>
            <a:r>
              <a:rPr lang="en-US" sz="800" b="0" i="1" u="none" strike="noStrike" cap="none" dirty="0">
                <a:solidFill>
                  <a:srgbClr val="303A46"/>
                </a:solidFill>
                <a:latin typeface="PT Serif"/>
                <a:ea typeface="PT Serif"/>
                <a:cs typeface="PT Serif"/>
                <a:sym typeface="PT Serif"/>
              </a:rPr>
              <a:t>*Day to day working team will be adjusted through project lifecycle if new skillset needs arise</a:t>
            </a:r>
            <a:endParaRPr sz="1400" b="0" i="0" u="none" strike="noStrike" cap="none" dirty="0">
              <a:solidFill>
                <a:srgbClr val="000000"/>
              </a:solidFill>
              <a:latin typeface="Arial"/>
              <a:ea typeface="Arial"/>
              <a:cs typeface="Arial"/>
              <a:sym typeface="Arial"/>
            </a:endParaRPr>
          </a:p>
        </p:txBody>
      </p:sp>
      <p:sp>
        <p:nvSpPr>
          <p:cNvPr id="363" name="Google Shape;363;p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a:t>
            </a:fld>
            <a:endParaRPr sz="1200" b="0" i="0" u="none" strike="noStrike" cap="none" dirty="0">
              <a:solidFill>
                <a:srgbClr val="8A8A8A"/>
              </a:solidFill>
              <a:latin typeface="Source Sans Pro"/>
              <a:ea typeface="Source Sans Pro"/>
              <a:cs typeface="Source Sans Pro"/>
              <a:sym typeface="Source Sans Pro"/>
            </a:endParaRPr>
          </a:p>
        </p:txBody>
      </p:sp>
      <p:sp>
        <p:nvSpPr>
          <p:cNvPr id="364" name="Google Shape;364;p3"/>
          <p:cNvSpPr txBox="1"/>
          <p:nvPr/>
        </p:nvSpPr>
        <p:spPr>
          <a:xfrm>
            <a:off x="419100" y="1182240"/>
            <a:ext cx="6285631" cy="2154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PT Serif"/>
                <a:ea typeface="PT Serif"/>
                <a:cs typeface="PT Serif"/>
                <a:sym typeface="PT Serif"/>
              </a:rPr>
              <a:t>Core team</a:t>
            </a:r>
            <a:endParaRPr sz="1600" b="0" i="0" u="none" strike="noStrike" cap="none" dirty="0">
              <a:solidFill>
                <a:srgbClr val="0071BF"/>
              </a:solidFill>
              <a:latin typeface="PT Serif"/>
              <a:ea typeface="PT Serif"/>
              <a:cs typeface="PT Serif"/>
              <a:sym typeface="PT Serif"/>
            </a:endParaRPr>
          </a:p>
        </p:txBody>
      </p:sp>
      <p:sp>
        <p:nvSpPr>
          <p:cNvPr id="365" name="Google Shape;365;p3"/>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366" name="Google Shape;366;p3"/>
          <p:cNvSpPr txBox="1"/>
          <p:nvPr/>
        </p:nvSpPr>
        <p:spPr>
          <a:xfrm>
            <a:off x="7650213" y="1194940"/>
            <a:ext cx="1269131" cy="1900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0071BF"/>
                </a:solidFill>
                <a:latin typeface="PT Serif"/>
                <a:ea typeface="PT Serif"/>
                <a:cs typeface="PT Serif"/>
                <a:sym typeface="PT Serif"/>
              </a:rPr>
              <a:t>Executive team</a:t>
            </a:r>
            <a:endParaRPr sz="1600" b="0" i="0" u="none" strike="noStrike" cap="none" dirty="0">
              <a:solidFill>
                <a:srgbClr val="0071BF"/>
              </a:solidFill>
              <a:latin typeface="PT Serif"/>
              <a:ea typeface="PT Serif"/>
              <a:cs typeface="PT Serif"/>
              <a:sym typeface="PT Serif"/>
            </a:endParaRPr>
          </a:p>
        </p:txBody>
      </p:sp>
      <p:cxnSp>
        <p:nvCxnSpPr>
          <p:cNvPr id="367" name="Google Shape;367;p3"/>
          <p:cNvCxnSpPr/>
          <p:nvPr/>
        </p:nvCxnSpPr>
        <p:spPr>
          <a:xfrm rot="10800000">
            <a:off x="414177" y="3972687"/>
            <a:ext cx="6273800" cy="3093"/>
          </a:xfrm>
          <a:prstGeom prst="straightConnector1">
            <a:avLst/>
          </a:prstGeom>
          <a:noFill/>
          <a:ln w="9525" cap="flat" cmpd="sng">
            <a:solidFill>
              <a:srgbClr val="C7C7C7"/>
            </a:solidFill>
            <a:prstDash val="solid"/>
            <a:miter lim="800000"/>
            <a:headEnd type="none" w="sm" len="sm"/>
            <a:tailEnd type="none" w="sm" len="sm"/>
          </a:ln>
        </p:spPr>
      </p:cxnSp>
      <p:cxnSp>
        <p:nvCxnSpPr>
          <p:cNvPr id="368" name="Google Shape;368;p3"/>
          <p:cNvCxnSpPr/>
          <p:nvPr/>
        </p:nvCxnSpPr>
        <p:spPr>
          <a:xfrm flipH="1">
            <a:off x="4906963" y="2007279"/>
            <a:ext cx="25400" cy="1635207"/>
          </a:xfrm>
          <a:prstGeom prst="straightConnector1">
            <a:avLst/>
          </a:prstGeom>
          <a:noFill/>
          <a:ln w="9525" cap="flat" cmpd="sng">
            <a:solidFill>
              <a:srgbClr val="C7C7C7"/>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78"/>
          <p:cNvSpPr txBox="1"/>
          <p:nvPr/>
        </p:nvSpPr>
        <p:spPr>
          <a:xfrm>
            <a:off x="3352544" y="6605412"/>
            <a:ext cx="7636706" cy="2215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03A46"/>
              </a:buClr>
              <a:buSzPts val="800"/>
              <a:buFont typeface="Arial"/>
              <a:buNone/>
            </a:pPr>
            <a:r>
              <a:rPr lang="en-US" sz="800" b="0" i="0" u="none" strike="noStrike" cap="none" dirty="0">
                <a:solidFill>
                  <a:srgbClr val="303A46"/>
                </a:solidFill>
                <a:latin typeface="PT Serif"/>
                <a:ea typeface="PT Serif"/>
                <a:cs typeface="PT Serif"/>
                <a:sym typeface="PT Serif"/>
              </a:rPr>
              <a:t>*VA-PO attended all stakeholder sessions alongside team so post-meeting debrief not needed</a:t>
            </a:r>
            <a:br>
              <a:rPr lang="en-US" sz="800" b="0" i="0" u="none" strike="noStrike" cap="none" dirty="0">
                <a:solidFill>
                  <a:srgbClr val="303A46"/>
                </a:solidFill>
                <a:latin typeface="PT Serif"/>
                <a:ea typeface="PT Serif"/>
                <a:cs typeface="PT Serif"/>
                <a:sym typeface="PT Serif"/>
              </a:rPr>
            </a:br>
            <a:r>
              <a:rPr lang="en-US" sz="800" b="0" i="0" u="none" strike="noStrike" cap="none" dirty="0">
                <a:solidFill>
                  <a:srgbClr val="303A46"/>
                </a:solidFill>
                <a:latin typeface="PT Serif"/>
                <a:ea typeface="PT Serif"/>
                <a:cs typeface="PT Serif"/>
                <a:sym typeface="PT Serif"/>
              </a:rPr>
              <a:t>Note: Not an exhaustive list of all stories completed in this sprint; does not include stories such as Platform Orientation, Offboarding, collaboration cycle meetings, etc.</a:t>
            </a:r>
            <a:endParaRPr sz="1400" b="0" i="0" u="none" strike="noStrike" cap="none" dirty="0">
              <a:solidFill>
                <a:srgbClr val="000000"/>
              </a:solidFill>
              <a:latin typeface="Arial"/>
              <a:ea typeface="Arial"/>
              <a:cs typeface="Arial"/>
              <a:sym typeface="Arial"/>
            </a:endParaRPr>
          </a:p>
        </p:txBody>
      </p:sp>
      <p:graphicFrame>
        <p:nvGraphicFramePr>
          <p:cNvPr id="846" name="Google Shape;846;p78"/>
          <p:cNvGraphicFramePr/>
          <p:nvPr>
            <p:extLst>
              <p:ext uri="{D42A27DB-BD31-4B8C-83A1-F6EECF244321}">
                <p14:modId xmlns:p14="http://schemas.microsoft.com/office/powerpoint/2010/main" val="855308120"/>
              </p:ext>
            </p:extLst>
          </p:nvPr>
        </p:nvGraphicFramePr>
        <p:xfrm>
          <a:off x="352500" y="768809"/>
          <a:ext cx="11673275" cy="5394090"/>
        </p:xfrm>
        <a:graphic>
          <a:graphicData uri="http://schemas.openxmlformats.org/drawingml/2006/table">
            <a:tbl>
              <a:tblPr firstRow="1" bandRow="1">
                <a:noFill/>
                <a:tableStyleId>{C7E669B6-3F25-4616-BC54-61FCCCEE47A5}</a:tableStyleId>
              </a:tblPr>
              <a:tblGrid>
                <a:gridCol w="854850">
                  <a:extLst>
                    <a:ext uri="{9D8B030D-6E8A-4147-A177-3AD203B41FA5}">
                      <a16:colId xmlns:a16="http://schemas.microsoft.com/office/drawing/2014/main" val="20000"/>
                    </a:ext>
                  </a:extLst>
                </a:gridCol>
                <a:gridCol w="3695650">
                  <a:extLst>
                    <a:ext uri="{9D8B030D-6E8A-4147-A177-3AD203B41FA5}">
                      <a16:colId xmlns:a16="http://schemas.microsoft.com/office/drawing/2014/main" val="20001"/>
                    </a:ext>
                  </a:extLst>
                </a:gridCol>
                <a:gridCol w="729975">
                  <a:extLst>
                    <a:ext uri="{9D8B030D-6E8A-4147-A177-3AD203B41FA5}">
                      <a16:colId xmlns:a16="http://schemas.microsoft.com/office/drawing/2014/main" val="20002"/>
                    </a:ext>
                  </a:extLst>
                </a:gridCol>
                <a:gridCol w="931675">
                  <a:extLst>
                    <a:ext uri="{9D8B030D-6E8A-4147-A177-3AD203B41FA5}">
                      <a16:colId xmlns:a16="http://schemas.microsoft.com/office/drawing/2014/main" val="20003"/>
                    </a:ext>
                  </a:extLst>
                </a:gridCol>
                <a:gridCol w="3241750">
                  <a:extLst>
                    <a:ext uri="{9D8B030D-6E8A-4147-A177-3AD203B41FA5}">
                      <a16:colId xmlns:a16="http://schemas.microsoft.com/office/drawing/2014/main" val="20004"/>
                    </a:ext>
                  </a:extLst>
                </a:gridCol>
                <a:gridCol w="944050">
                  <a:extLst>
                    <a:ext uri="{9D8B030D-6E8A-4147-A177-3AD203B41FA5}">
                      <a16:colId xmlns:a16="http://schemas.microsoft.com/office/drawing/2014/main" val="20005"/>
                    </a:ext>
                  </a:extLst>
                </a:gridCol>
                <a:gridCol w="1275325">
                  <a:extLst>
                    <a:ext uri="{9D8B030D-6E8A-4147-A177-3AD203B41FA5}">
                      <a16:colId xmlns:a16="http://schemas.microsoft.com/office/drawing/2014/main" val="20006"/>
                    </a:ext>
                  </a:extLst>
                </a:gridCol>
              </a:tblGrid>
              <a:tr h="400050">
                <a:tc>
                  <a:txBody>
                    <a:bodyPr/>
                    <a:lstStyle/>
                    <a:p>
                      <a:pPr marL="0" marR="0" lvl="0" indent="0" algn="l" rtl="0">
                        <a:lnSpc>
                          <a:spcPct val="100000"/>
                        </a:lnSpc>
                        <a:spcBef>
                          <a:spcPts val="0"/>
                        </a:spcBef>
                        <a:spcAft>
                          <a:spcPts val="0"/>
                        </a:spcAft>
                        <a:buClr>
                          <a:schemeClr val="lt1"/>
                        </a:buClr>
                        <a:buSzPts val="1050"/>
                        <a:buFont typeface="PT Serif"/>
                        <a:buNone/>
                      </a:pPr>
                      <a:r>
                        <a:rPr lang="en-US" sz="1050" b="1" i="0" u="none" strike="noStrike" cap="none" dirty="0">
                          <a:solidFill>
                            <a:schemeClr val="bg2"/>
                          </a:solidFill>
                          <a:latin typeface="Source Sans Pro Semibold" panose="020B0503030403020204" pitchFamily="34" charset="0"/>
                          <a:ea typeface="Source Sans Pro"/>
                          <a:cs typeface="Source Sans Pro"/>
                          <a:sym typeface="Source Sans Pro"/>
                        </a:rPr>
                        <a:t>EPIC</a:t>
                      </a:r>
                      <a:endParaRPr sz="1400" b="1" i="0" u="none" strike="noStrike" cap="none" dirty="0">
                        <a:solidFill>
                          <a:schemeClr val="bg2"/>
                        </a:solidFill>
                        <a:latin typeface="Source Sans Pro Semibold" panose="020B0503030403020204" pitchFamily="34" charset="0"/>
                        <a:ea typeface="Source Sans Pro"/>
                        <a:cs typeface="Source Sans Pro"/>
                        <a:sym typeface="Source Sans Pro"/>
                      </a:endParaRPr>
                    </a:p>
                  </a:txBody>
                  <a:tcPr marL="0" marR="91450" marT="45725" marB="91450" anchor="b">
                    <a:lnR w="9525" cap="flat" cmpd="sng">
                      <a:solidFill>
                        <a:srgbClr val="000000">
                          <a:alpha val="0"/>
                        </a:srgbClr>
                      </a:solidFill>
                      <a:prstDash val="solid"/>
                      <a:round/>
                      <a:headEnd type="none" w="sm" len="sm"/>
                      <a:tailEnd type="none" w="sm" len="sm"/>
                    </a:ln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lt1"/>
                        </a:buClr>
                        <a:buSzPts val="1050"/>
                        <a:buFont typeface="PT Serif"/>
                        <a:buNone/>
                      </a:pPr>
                      <a:r>
                        <a:rPr lang="en-US" sz="1050" b="1" i="0" u="none" strike="noStrike" cap="none" dirty="0">
                          <a:solidFill>
                            <a:schemeClr val="bg2"/>
                          </a:solidFill>
                          <a:latin typeface="Source Sans Pro Semibold" panose="020B0503030403020204" pitchFamily="34" charset="0"/>
                          <a:ea typeface="Source Sans Pro"/>
                          <a:cs typeface="Source Sans Pro"/>
                          <a:sym typeface="Source Sans Pro"/>
                        </a:rPr>
                        <a:t>STORY</a:t>
                      </a:r>
                      <a:endParaRPr sz="1050" b="1" i="0" u="none" strike="noStrike" cap="none" dirty="0">
                        <a:solidFill>
                          <a:schemeClr val="bg2"/>
                        </a:solidFill>
                        <a:latin typeface="Source Sans Pro Semibold" panose="020B0503030403020204" pitchFamily="34" charset="0"/>
                        <a:ea typeface="Source Sans Pro"/>
                        <a:cs typeface="Source Sans Pro"/>
                        <a:sym typeface="Source Sans Pro"/>
                      </a:endParaRPr>
                    </a:p>
                  </a:txBody>
                  <a:tcPr marL="0" marR="91450" marT="45725" marB="9145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lt1"/>
                        </a:buClr>
                        <a:buSzPts val="1050"/>
                        <a:buFont typeface="PT Serif"/>
                        <a:buNone/>
                      </a:pPr>
                      <a:r>
                        <a:rPr lang="en-US" sz="1050" b="1" i="0" u="none" strike="noStrike" cap="none" dirty="0">
                          <a:solidFill>
                            <a:schemeClr val="bg2"/>
                          </a:solidFill>
                          <a:latin typeface="Source Sans Pro Semibold" panose="020B0503030403020204" pitchFamily="34" charset="0"/>
                          <a:ea typeface="Source Sans Pro"/>
                          <a:cs typeface="Source Sans Pro"/>
                          <a:sym typeface="Source Sans Pro"/>
                        </a:rPr>
                        <a:t>ESTIMATE</a:t>
                      </a:r>
                      <a:endParaRPr sz="1400" b="1" i="0" u="none" strike="noStrike" cap="none" dirty="0">
                        <a:solidFill>
                          <a:schemeClr val="bg2"/>
                        </a:solidFill>
                        <a:latin typeface="Source Sans Pro Semibold" panose="020B0503030403020204" pitchFamily="34" charset="0"/>
                        <a:ea typeface="Source Sans Pro"/>
                        <a:cs typeface="Source Sans Pro"/>
                        <a:sym typeface="Source Sans Pro"/>
                      </a:endParaRPr>
                    </a:p>
                  </a:txBody>
                  <a:tcPr marL="0" marR="91450" marT="45725" marB="9145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lt1"/>
                        </a:buClr>
                        <a:buSzPts val="1050"/>
                        <a:buFont typeface="PT Serif"/>
                        <a:buNone/>
                      </a:pPr>
                      <a:r>
                        <a:rPr lang="en-US" sz="1050" b="1" i="0" u="none" strike="noStrike" cap="none" dirty="0">
                          <a:solidFill>
                            <a:schemeClr val="bg2"/>
                          </a:solidFill>
                          <a:latin typeface="Source Sans Pro Semibold" panose="020B0503030403020204" pitchFamily="34" charset="0"/>
                          <a:ea typeface="Source Sans Pro"/>
                          <a:cs typeface="Source Sans Pro"/>
                          <a:sym typeface="Source Sans Pro"/>
                        </a:rPr>
                        <a:t>ASSIGNED TO</a:t>
                      </a:r>
                      <a:endParaRPr sz="1400" b="1" i="0" u="none" strike="noStrike" cap="none" dirty="0">
                        <a:solidFill>
                          <a:schemeClr val="bg2"/>
                        </a:solidFill>
                        <a:latin typeface="Source Sans Pro Semibold" panose="020B0503030403020204" pitchFamily="34" charset="0"/>
                        <a:ea typeface="Source Sans Pro"/>
                        <a:cs typeface="Source Sans Pro"/>
                        <a:sym typeface="Source Sans Pro"/>
                      </a:endParaRPr>
                    </a:p>
                  </a:txBody>
                  <a:tcPr marL="0" marR="91450" marT="45725" marB="9145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lt1"/>
                        </a:buClr>
                        <a:buSzPts val="1050"/>
                        <a:buFont typeface="PT Serif"/>
                        <a:buNone/>
                      </a:pPr>
                      <a:r>
                        <a:rPr lang="en-US" sz="1050" b="1" i="0" u="none" strike="noStrike" cap="none" dirty="0">
                          <a:solidFill>
                            <a:schemeClr val="bg2"/>
                          </a:solidFill>
                          <a:latin typeface="Source Sans Pro Semibold" panose="020B0503030403020204" pitchFamily="34" charset="0"/>
                          <a:ea typeface="Source Sans Pro"/>
                          <a:cs typeface="Source Sans Pro"/>
                          <a:sym typeface="Source Sans Pro"/>
                        </a:rPr>
                        <a:t>OUTPUT</a:t>
                      </a:r>
                      <a:endParaRPr sz="1050" b="1" i="0" u="none" strike="noStrike" cap="none" dirty="0">
                        <a:solidFill>
                          <a:schemeClr val="bg2"/>
                        </a:solidFill>
                        <a:latin typeface="Source Sans Pro Semibold" panose="020B0503030403020204" pitchFamily="34" charset="0"/>
                        <a:ea typeface="Source Sans Pro"/>
                        <a:cs typeface="Source Sans Pro"/>
                        <a:sym typeface="Source Sans Pro"/>
                      </a:endParaRPr>
                    </a:p>
                  </a:txBody>
                  <a:tcPr marL="0" marR="91450" marT="45725" marB="9145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lt1"/>
                        </a:buClr>
                        <a:buSzPts val="1050"/>
                        <a:buFont typeface="PT Serif"/>
                        <a:buNone/>
                      </a:pPr>
                      <a:r>
                        <a:rPr lang="en-US" sz="1050" b="1" i="0" u="none" strike="noStrike" cap="none" dirty="0">
                          <a:solidFill>
                            <a:schemeClr val="bg2"/>
                          </a:solidFill>
                          <a:latin typeface="Source Sans Pro Semibold" panose="020B0503030403020204" pitchFamily="34" charset="0"/>
                          <a:ea typeface="Source Sans Pro"/>
                          <a:cs typeface="Source Sans Pro"/>
                          <a:sym typeface="Source Sans Pro"/>
                        </a:rPr>
                        <a:t>REVIEWED WITH VA-PO</a:t>
                      </a:r>
                      <a:endParaRPr sz="1050" b="1" i="0" u="none" strike="noStrike" cap="none" dirty="0">
                        <a:solidFill>
                          <a:schemeClr val="bg2"/>
                        </a:solidFill>
                        <a:latin typeface="Source Sans Pro Semibold" panose="020B0503030403020204" pitchFamily="34" charset="0"/>
                        <a:ea typeface="Source Sans Pro"/>
                        <a:cs typeface="Source Sans Pro"/>
                        <a:sym typeface="Source Sans Pro"/>
                      </a:endParaRPr>
                    </a:p>
                  </a:txBody>
                  <a:tcPr marL="0" marR="91450" marT="45725" marB="9145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lt1"/>
                        </a:buClr>
                        <a:buSzPts val="1050"/>
                        <a:buFont typeface="PT Serif"/>
                        <a:buNone/>
                      </a:pPr>
                      <a:r>
                        <a:rPr lang="en-US" sz="1050" b="1" i="0" u="none" strike="noStrike" cap="none" dirty="0">
                          <a:solidFill>
                            <a:schemeClr val="bg2"/>
                          </a:solidFill>
                          <a:latin typeface="Source Sans Pro Semibold" panose="020B0503030403020204" pitchFamily="34" charset="0"/>
                          <a:ea typeface="Source Sans Pro"/>
                          <a:cs typeface="Source Sans Pro"/>
                          <a:sym typeface="Source Sans Pro"/>
                        </a:rPr>
                        <a:t>SPRINT TEAM GOAL COMPLETED?</a:t>
                      </a:r>
                      <a:endParaRPr sz="1400" b="1" i="0" u="none" strike="noStrike" cap="none" dirty="0">
                        <a:solidFill>
                          <a:schemeClr val="bg2"/>
                        </a:solidFill>
                        <a:latin typeface="Source Sans Pro Semibold" panose="020B0503030403020204" pitchFamily="34" charset="0"/>
                        <a:ea typeface="Source Sans Pro"/>
                        <a:cs typeface="Source Sans Pro"/>
                        <a:sym typeface="Source Sans Pro"/>
                      </a:endParaRPr>
                    </a:p>
                  </a:txBody>
                  <a:tcPr marL="0" marR="91450" marT="45725" marB="9145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0"/>
                  </a:ext>
                </a:extLst>
              </a:tr>
              <a:tr h="305925">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Product</a:t>
                      </a:r>
                      <a:endParaRPr sz="1000" u="none" strike="noStrike" cap="none" dirty="0">
                        <a:latin typeface="Source Sans Pro"/>
                        <a:ea typeface="Source Sans Pro"/>
                        <a:cs typeface="Source Sans Pro"/>
                        <a:sym typeface="Source Sans Pro"/>
                      </a:endParaRPr>
                    </a:p>
                  </a:txBody>
                  <a:tcPr marL="0" marR="365750" marT="91450" marB="45725">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sng" strike="noStrike" cap="none" dirty="0">
                          <a:solidFill>
                            <a:srgbClr val="0071C0"/>
                          </a:solidFill>
                          <a:latin typeface="PT Serif"/>
                          <a:ea typeface="PT Serif"/>
                          <a:cs typeface="PT Serif"/>
                          <a:sym typeface="PT Serif"/>
                          <a:hlinkClick r:id="rId3">
                            <a:extLst>
                              <a:ext uri="{A12FA001-AC4F-418D-AE19-62706E023703}">
                                <ahyp:hlinkClr xmlns:ahyp="http://schemas.microsoft.com/office/drawing/2018/hyperlinkcolor" val="tx"/>
                              </a:ext>
                            </a:extLst>
                          </a:hlinkClick>
                        </a:rPr>
                        <a:t>#</a:t>
                      </a:r>
                      <a:r>
                        <a:rPr lang="en-US" sz="1000" b="0" i="0" u="sng" strike="noStrike" cap="none" dirty="0">
                          <a:solidFill>
                            <a:srgbClr val="0365B9"/>
                          </a:solidFill>
                          <a:latin typeface="PT Serif"/>
                          <a:ea typeface="PT Serif"/>
                          <a:cs typeface="PT Serif"/>
                          <a:sym typeface="PT Serif"/>
                          <a:hlinkClick r:id="rId3">
                            <a:extLst>
                              <a:ext uri="{A12FA001-AC4F-418D-AE19-62706E023703}">
                                <ahyp:hlinkClr xmlns:ahyp="http://schemas.microsoft.com/office/drawing/2018/hyperlinkcolor" val="tx"/>
                              </a:ext>
                            </a:extLst>
                          </a:hlinkClick>
                        </a:rPr>
                        <a:t>35968 Conduct product discovery through stakeholder interviews to pull insights</a:t>
                      </a:r>
                      <a:endParaRPr sz="1000" b="0" i="0" u="none" strike="noStrike" cap="none" dirty="0">
                        <a:solidFill>
                          <a:srgbClr val="0365B9"/>
                        </a:solidFill>
                        <a:latin typeface="PT Serif"/>
                        <a:ea typeface="PT Serif"/>
                        <a:cs typeface="PT Serif"/>
                        <a:sym typeface="PT Serif"/>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5</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Carl</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4"/>
                        </a:rPr>
                        <a:t>Stakeholder Interview Notes</a:t>
                      </a:r>
                      <a:endParaRPr sz="1000" u="none" strike="noStrike" cap="none" dirty="0">
                        <a:latin typeface="Source Sans Pro"/>
                        <a:ea typeface="Source Sans Pro"/>
                        <a:cs typeface="Source Sans Pro"/>
                        <a:sym typeface="Source Sans Pro"/>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N/A*</a:t>
                      </a:r>
                      <a:endParaRPr sz="1000" b="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noFill/>
                  </a:tcPr>
                </a:tc>
                <a:extLst>
                  <a:ext uri="{0D108BD9-81ED-4DB2-BD59-A6C34878D82A}">
                    <a16:rowId xmlns:a16="http://schemas.microsoft.com/office/drawing/2014/main" val="10001"/>
                  </a:ext>
                </a:extLst>
              </a:tr>
              <a:tr h="305925">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Product</a:t>
                      </a:r>
                      <a:endParaRPr sz="1000" u="none" strike="noStrike" cap="none" dirty="0">
                        <a:latin typeface="Source Sans Pro"/>
                        <a:ea typeface="Source Sans Pro"/>
                        <a:cs typeface="Source Sans Pro"/>
                        <a:sym typeface="Source Sans Pro"/>
                      </a:endParaRPr>
                    </a:p>
                  </a:txBody>
                  <a:tcPr marL="0" marR="365750" marT="91450" marB="45725">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sng" strike="noStrike" cap="none" dirty="0">
                          <a:solidFill>
                            <a:schemeClr val="hlink"/>
                          </a:solidFill>
                          <a:latin typeface="PT Serif"/>
                          <a:ea typeface="PT Serif"/>
                          <a:cs typeface="PT Serif"/>
                          <a:sym typeface="PT Serif"/>
                          <a:hlinkClick r:id="rId5"/>
                        </a:rPr>
                        <a:t>#35970 Draft product outline</a:t>
                      </a:r>
                      <a:endParaRPr sz="1000" b="0" i="0" u="none" strike="noStrike" cap="none" dirty="0">
                        <a:latin typeface="PT Serif"/>
                        <a:ea typeface="PT Serif"/>
                        <a:cs typeface="PT Serif"/>
                        <a:sym typeface="PT Serif"/>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3</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Jordan</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6"/>
                        </a:rPr>
                        <a:t>Product Outline</a:t>
                      </a:r>
                      <a:endParaRPr sz="1000" b="0" i="0" u="none" strike="noStrike" cap="none" dirty="0">
                        <a:latin typeface="Source Sans Pro"/>
                        <a:ea typeface="Source Sans Pro"/>
                        <a:cs typeface="Source Sans Pro"/>
                        <a:sym typeface="Source Sans Pro"/>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1/27/2022</a:t>
                      </a:r>
                      <a:endParaRPr sz="1000" b="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endParaRPr sz="1000" b="1" i="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extLst>
                  <a:ext uri="{0D108BD9-81ED-4DB2-BD59-A6C34878D82A}">
                    <a16:rowId xmlns:a16="http://schemas.microsoft.com/office/drawing/2014/main" val="10002"/>
                  </a:ext>
                </a:extLst>
              </a:tr>
              <a:tr h="4514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Product</a:t>
                      </a:r>
                      <a:endParaRPr sz="1000" u="none" strike="noStrike" cap="none" dirty="0">
                        <a:latin typeface="Source Sans Pro"/>
                        <a:ea typeface="Source Sans Pro"/>
                        <a:cs typeface="Source Sans Pro"/>
                        <a:sym typeface="Source Sans Pro"/>
                      </a:endParaRPr>
                    </a:p>
                  </a:txBody>
                  <a:tcPr marL="0" marR="365750" marT="91450" marB="45725">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dirty="0">
                          <a:solidFill>
                            <a:schemeClr val="hlink"/>
                          </a:solidFill>
                          <a:latin typeface="PT Serif"/>
                          <a:ea typeface="PT Serif"/>
                          <a:cs typeface="PT Serif"/>
                          <a:sym typeface="PT Serif"/>
                          <a:hlinkClick r:id="rId7"/>
                        </a:rPr>
                        <a:t>#35971 Draft prioritized backlog for MVP and post-MVP enhancements</a:t>
                      </a:r>
                      <a:endParaRPr sz="1000" b="0" i="0" u="none" strike="noStrike" cap="none" dirty="0">
                        <a:latin typeface="PT Serif"/>
                        <a:ea typeface="PT Serif"/>
                        <a:cs typeface="PT Serif"/>
                        <a:sym typeface="PT Serif"/>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8</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Ashley</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8"/>
                        </a:rPr>
                        <a:t>Zenhub Backlog</a:t>
                      </a:r>
                      <a:endParaRPr sz="1000" u="none" strike="noStrike" cap="none" dirty="0">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9"/>
                        </a:rPr>
                        <a:t>Story map</a:t>
                      </a:r>
                      <a:endParaRPr sz="1000" b="0" i="0" u="none" strike="noStrike" cap="none" dirty="0">
                        <a:latin typeface="Source Sans Pro"/>
                        <a:ea typeface="Source Sans Pro"/>
                        <a:cs typeface="Source Sans Pro"/>
                        <a:sym typeface="Source Sans Pro"/>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2/3/2022</a:t>
                      </a:r>
                      <a:endParaRPr sz="1000" b="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dk1"/>
                        </a:buClr>
                        <a:buSzPts val="1050"/>
                        <a:buFont typeface="Calibri"/>
                        <a:buNone/>
                      </a:pPr>
                      <a:endParaRPr sz="1000" b="1" i="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extLst>
                  <a:ext uri="{0D108BD9-81ED-4DB2-BD59-A6C34878D82A}">
                    <a16:rowId xmlns:a16="http://schemas.microsoft.com/office/drawing/2014/main" val="10003"/>
                  </a:ext>
                </a:extLst>
              </a:tr>
              <a:tr h="451425">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Design</a:t>
                      </a:r>
                      <a:endParaRPr sz="1000" u="none" strike="noStrike" cap="none" dirty="0">
                        <a:latin typeface="Source Sans Pro"/>
                        <a:ea typeface="Source Sans Pro"/>
                        <a:cs typeface="Source Sans Pro"/>
                        <a:sym typeface="Source Sans Pro"/>
                      </a:endParaRPr>
                    </a:p>
                  </a:txBody>
                  <a:tcPr marL="0" marR="365750" marT="91450" marB="45725">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sng" strike="noStrike" cap="none" dirty="0">
                          <a:solidFill>
                            <a:schemeClr val="hlink"/>
                          </a:solidFill>
                          <a:latin typeface="PT Serif"/>
                          <a:ea typeface="PT Serif"/>
                          <a:cs typeface="PT Serif"/>
                          <a:sym typeface="PT Serif"/>
                          <a:hlinkClick r:id="rId10"/>
                        </a:rPr>
                        <a:t>#36039 Draft the user flow and decision paths of how a Veteran would access the form</a:t>
                      </a:r>
                      <a:endParaRPr sz="1000" b="0" i="0" u="none" strike="noStrike" cap="none" dirty="0">
                        <a:latin typeface="PT Serif"/>
                        <a:ea typeface="PT Serif"/>
                        <a:cs typeface="PT Serif"/>
                        <a:sym typeface="PT Serif"/>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5</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Grace</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11"/>
                        </a:rPr>
                        <a:t>User flow (Health Care Path)</a:t>
                      </a:r>
                      <a:endParaRPr sz="1000" b="0" i="0" u="sng" strike="noStrike" cap="none" dirty="0">
                        <a:solidFill>
                          <a:schemeClr val="hlink"/>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12"/>
                        </a:rPr>
                        <a:t>User Flow (Records Path)</a:t>
                      </a:r>
                      <a:endParaRPr sz="1000" b="0" i="0" u="sng" strike="noStrike" cap="none" dirty="0">
                        <a:solidFill>
                          <a:schemeClr val="hlink"/>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13"/>
                        </a:rPr>
                        <a:t>User Flow Initial Draft &amp; Comparative Research (Design Review deck)</a:t>
                      </a:r>
                      <a:endParaRPr sz="1000" b="0" i="0" u="sng" strike="noStrike" cap="none" dirty="0">
                        <a:solidFill>
                          <a:schemeClr val="hlink"/>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14"/>
                        </a:rPr>
                        <a:t>Updated User Flows &amp; Paths (Design Review deck)</a:t>
                      </a:r>
                      <a:endParaRPr sz="1000" b="0" i="0" u="sng" strike="noStrike" cap="none" dirty="0">
                        <a:solidFill>
                          <a:schemeClr val="hlink"/>
                        </a:solidFill>
                        <a:latin typeface="Source Sans Pro"/>
                        <a:ea typeface="Source Sans Pro"/>
                        <a:cs typeface="Source Sans Pro"/>
                        <a:sym typeface="Source Sans Pro"/>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2/1/2022,</a:t>
                      </a:r>
                      <a:r>
                        <a:rPr lang="en-US" sz="1000" b="0" i="0" u="none" strike="noStrike" cap="none" dirty="0">
                          <a:solidFill>
                            <a:schemeClr val="dk2"/>
                          </a:solidFill>
                        </a:rPr>
                        <a:t> 2/4/2022</a:t>
                      </a:r>
                      <a:endParaRPr sz="1000" b="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extLst>
                  <a:ext uri="{0D108BD9-81ED-4DB2-BD59-A6C34878D82A}">
                    <a16:rowId xmlns:a16="http://schemas.microsoft.com/office/drawing/2014/main" val="10004"/>
                  </a:ext>
                </a:extLst>
              </a:tr>
              <a:tr h="451425">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Design</a:t>
                      </a:r>
                      <a:endParaRPr sz="1000" u="none" strike="noStrike" cap="none" dirty="0">
                        <a:latin typeface="Source Sans Pro"/>
                        <a:ea typeface="Source Sans Pro"/>
                        <a:cs typeface="Source Sans Pro"/>
                        <a:sym typeface="Source Sans Pro"/>
                      </a:endParaRPr>
                    </a:p>
                  </a:txBody>
                  <a:tcPr marL="0" marR="365750" marT="91450" marB="45725">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sng" strike="noStrike" cap="none" dirty="0">
                          <a:solidFill>
                            <a:schemeClr val="hlink"/>
                          </a:solidFill>
                          <a:latin typeface="PT Serif"/>
                          <a:ea typeface="PT Serif"/>
                          <a:cs typeface="PT Serif"/>
                          <a:sym typeface="PT Serif"/>
                          <a:hlinkClick r:id="rId15"/>
                        </a:rPr>
                        <a:t>#35969 Illustrate key moments in the Veteran happy path for future state</a:t>
                      </a:r>
                      <a:endParaRPr sz="1000" b="0" i="0" u="none" strike="noStrike" cap="none" dirty="0">
                        <a:latin typeface="PT Serif"/>
                        <a:ea typeface="PT Serif"/>
                        <a:cs typeface="PT Serif"/>
                        <a:sym typeface="PT Serif"/>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8</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Jesse, Kit</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16"/>
                        </a:rPr>
                        <a:t>Wireframes</a:t>
                      </a:r>
                      <a:endParaRPr sz="1000" b="0" i="0" u="sng" strike="noStrike" cap="none" dirty="0">
                        <a:solidFill>
                          <a:schemeClr val="hlink"/>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hlinkClick r:id="rId13"/>
                        </a:rPr>
                        <a:t>Concept Sketches (Design Review deck)</a:t>
                      </a:r>
                      <a:endParaRPr sz="1000" b="0" i="0" u="none" strike="noStrike" cap="none" dirty="0"/>
                    </a:p>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hlinkClick r:id="rId14"/>
                        </a:rPr>
                        <a:t>Medium Fidelity Wires (Design Review deck)</a:t>
                      </a:r>
                      <a:endParaRPr sz="1000" u="none" strike="noStrike" cap="none" dirty="0"/>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2/1/2022, 2/4/2022</a:t>
                      </a:r>
                      <a:endParaRPr sz="1000" b="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extLst>
                  <a:ext uri="{0D108BD9-81ED-4DB2-BD59-A6C34878D82A}">
                    <a16:rowId xmlns:a16="http://schemas.microsoft.com/office/drawing/2014/main" val="10005"/>
                  </a:ext>
                </a:extLst>
              </a:tr>
              <a:tr h="451425">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Design</a:t>
                      </a:r>
                      <a:endParaRPr sz="1000" u="none" strike="noStrike" cap="none" dirty="0">
                        <a:latin typeface="Source Sans Pro"/>
                        <a:ea typeface="Source Sans Pro"/>
                        <a:cs typeface="Source Sans Pro"/>
                        <a:sym typeface="Source Sans Pro"/>
                      </a:endParaRPr>
                    </a:p>
                  </a:txBody>
                  <a:tcPr marL="0" marR="365750" marT="91450" marB="45725">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sng" strike="noStrike" cap="none" dirty="0">
                          <a:solidFill>
                            <a:schemeClr val="hlink"/>
                          </a:solidFill>
                          <a:latin typeface="PT Serif"/>
                          <a:ea typeface="PT Serif"/>
                          <a:cs typeface="PT Serif"/>
                          <a:sym typeface="PT Serif"/>
                          <a:hlinkClick r:id="rId17"/>
                        </a:rPr>
                        <a:t>#36164 Write content for 1095-B pages</a:t>
                      </a:r>
                      <a:endParaRPr sz="1000" b="0" i="0" u="none" strike="noStrike" cap="none" dirty="0">
                        <a:latin typeface="PT Serif"/>
                        <a:ea typeface="PT Serif"/>
                        <a:cs typeface="PT Serif"/>
                        <a:sym typeface="PT Serif"/>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8</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Carl</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18"/>
                        </a:rPr>
                        <a:t>Content Needs document</a:t>
                      </a:r>
                      <a:endParaRPr sz="1000" b="0" i="0" u="none" strike="noStrike" cap="none" dirty="0">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16"/>
                        </a:rPr>
                        <a:t>Content in wireframes</a:t>
                      </a:r>
                      <a:endParaRPr sz="1000" u="none" strike="noStrike" cap="none" dirty="0">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none" strike="noStrike" cap="none" dirty="0">
                          <a:latin typeface="Source Sans Pro"/>
                          <a:ea typeface="Source Sans Pro"/>
                          <a:cs typeface="Source Sans Pro"/>
                          <a:sym typeface="Source Sans Pro"/>
                        </a:rPr>
                        <a:t>Note: Added on 2/1; pulled up from Sprint 2 given additional design team capacity</a:t>
                      </a:r>
                      <a:endParaRPr sz="1000" u="none" strike="noStrike" cap="none" dirty="0">
                        <a:latin typeface="Source Sans Pro"/>
                        <a:ea typeface="Source Sans Pro"/>
                        <a:cs typeface="Source Sans Pro"/>
                        <a:sym typeface="Source Sans Pro"/>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rPr>
                        <a:t>2/4/2022</a:t>
                      </a:r>
                      <a:endParaRPr sz="1000" b="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extLst>
                  <a:ext uri="{0D108BD9-81ED-4DB2-BD59-A6C34878D82A}">
                    <a16:rowId xmlns:a16="http://schemas.microsoft.com/office/drawing/2014/main" val="10006"/>
                  </a:ext>
                </a:extLst>
              </a:tr>
              <a:tr h="4514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Design</a:t>
                      </a:r>
                      <a:endParaRPr sz="1000" u="none" strike="noStrike" cap="none" dirty="0">
                        <a:latin typeface="Source Sans Pro"/>
                        <a:ea typeface="Source Sans Pro"/>
                        <a:cs typeface="Source Sans Pro"/>
                        <a:sym typeface="Source Sans Pro"/>
                      </a:endParaRPr>
                    </a:p>
                  </a:txBody>
                  <a:tcPr marL="0" marR="365750" marT="91450" marB="45725">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dirty="0">
                          <a:solidFill>
                            <a:schemeClr val="hlink"/>
                          </a:solidFill>
                          <a:latin typeface="PT Serif"/>
                          <a:ea typeface="PT Serif"/>
                          <a:cs typeface="PT Serif"/>
                          <a:sym typeface="PT Serif"/>
                          <a:hlinkClick r:id="rId19"/>
                        </a:rPr>
                        <a:t>#35967 Prepare for user research by creating the documentation needed to conduct research</a:t>
                      </a:r>
                      <a:endParaRPr sz="1000" b="0" i="0" u="none" strike="noStrike" cap="none" dirty="0">
                        <a:latin typeface="PT Serif"/>
                        <a:ea typeface="PT Serif"/>
                        <a:cs typeface="PT Serif"/>
                        <a:sym typeface="PT Serif"/>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13</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James</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20"/>
                        </a:rPr>
                        <a:t>Research plan</a:t>
                      </a:r>
                      <a:endParaRPr sz="1000" u="none" strike="noStrike" cap="none" dirty="0">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21"/>
                        </a:rPr>
                        <a:t>Conversation guide</a:t>
                      </a:r>
                      <a:endParaRPr sz="1000" u="none" strike="noStrike" cap="none" dirty="0">
                        <a:latin typeface="Source Sans Pro"/>
                        <a:ea typeface="Source Sans Pro"/>
                        <a:cs typeface="Source Sans Pro"/>
                        <a:sym typeface="Source Sans Pro"/>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2/1/2022</a:t>
                      </a:r>
                      <a:endParaRPr sz="1000" b="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Calibri"/>
                        <a:buNone/>
                      </a:pPr>
                      <a:endParaRPr sz="1000" b="1" i="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extLst>
                  <a:ext uri="{0D108BD9-81ED-4DB2-BD59-A6C34878D82A}">
                    <a16:rowId xmlns:a16="http://schemas.microsoft.com/office/drawing/2014/main" val="10007"/>
                  </a:ext>
                </a:extLst>
              </a:tr>
              <a:tr h="451425">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Tech</a:t>
                      </a:r>
                      <a:endParaRPr sz="1000" u="none" strike="noStrike" cap="none" dirty="0">
                        <a:latin typeface="Source Sans Pro"/>
                        <a:ea typeface="Source Sans Pro"/>
                        <a:cs typeface="Source Sans Pro"/>
                        <a:sym typeface="Source Sans Pro"/>
                      </a:endParaRPr>
                    </a:p>
                  </a:txBody>
                  <a:tcPr marL="0" marR="365750" marT="91450" marB="45725">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sng" strike="noStrike" cap="none" dirty="0">
                          <a:solidFill>
                            <a:schemeClr val="hlink"/>
                          </a:solidFill>
                          <a:latin typeface="PT Serif"/>
                          <a:ea typeface="PT Serif"/>
                          <a:cs typeface="PT Serif"/>
                          <a:sym typeface="PT Serif"/>
                          <a:hlinkClick r:id="rId22"/>
                        </a:rPr>
                        <a:t>#35965 Conduct data discovery to understand where the data sits and what systems house the data we need</a:t>
                      </a:r>
                      <a:endParaRPr sz="1000" b="0" i="0" u="none" strike="noStrike" cap="none" dirty="0">
                        <a:latin typeface="PT Serif"/>
                        <a:ea typeface="PT Serif"/>
                        <a:cs typeface="PT Serif"/>
                        <a:sym typeface="PT Serif"/>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8</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Nadya</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173038" marR="0" lvl="0" indent="-166688" algn="l" rtl="0">
                        <a:lnSpc>
                          <a:spcPct val="100000"/>
                        </a:lnSpc>
                        <a:spcBef>
                          <a:spcPts val="0"/>
                        </a:spcBef>
                        <a:spcAft>
                          <a:spcPts val="0"/>
                        </a:spcAft>
                        <a:buClr>
                          <a:schemeClr val="accent2"/>
                        </a:buClr>
                        <a:buSzPct val="80000"/>
                        <a:buFont typeface="Wingdings" pitchFamily="2" charset="2"/>
                        <a:buChar char="§"/>
                        <a:tabLst/>
                      </a:pPr>
                      <a:r>
                        <a:rPr lang="en-US" sz="1000" b="0" i="0" u="sng" strike="noStrike" cap="none" dirty="0">
                          <a:solidFill>
                            <a:schemeClr val="hlink"/>
                          </a:solidFill>
                          <a:latin typeface="Source Sans Pro"/>
                          <a:ea typeface="Source Sans Pro"/>
                          <a:cs typeface="Source Sans Pro"/>
                          <a:sym typeface="Source Sans Pro"/>
                          <a:hlinkClick r:id="rId23"/>
                        </a:rPr>
                        <a:t>Enrollment System Integration Options</a:t>
                      </a:r>
                      <a:endParaRPr sz="1400" u="none" strike="noStrike" cap="none" dirty="0"/>
                    </a:p>
                    <a:p>
                      <a:pPr marL="173038" marR="0" lvl="0" indent="-166688" algn="l" rtl="0">
                        <a:lnSpc>
                          <a:spcPct val="100000"/>
                        </a:lnSpc>
                        <a:spcBef>
                          <a:spcPts val="0"/>
                        </a:spcBef>
                        <a:spcAft>
                          <a:spcPts val="0"/>
                        </a:spcAft>
                        <a:buClr>
                          <a:schemeClr val="accent2"/>
                        </a:buClr>
                        <a:buSzPct val="80000"/>
                        <a:buFont typeface="Wingdings" pitchFamily="2" charset="2"/>
                        <a:buChar char="§"/>
                        <a:tabLst/>
                      </a:pPr>
                      <a:r>
                        <a:rPr lang="en-US" sz="1000" b="0" i="0" u="sng" strike="noStrike" cap="none" dirty="0">
                          <a:solidFill>
                            <a:schemeClr val="hlink"/>
                          </a:solidFill>
                          <a:latin typeface="Source Sans Pro"/>
                          <a:ea typeface="Source Sans Pro"/>
                          <a:cs typeface="Source Sans Pro"/>
                          <a:sym typeface="Source Sans Pro"/>
                          <a:hlinkClick r:id="rId24"/>
                        </a:rPr>
                        <a:t>10-10EZ Research</a:t>
                      </a:r>
                      <a:endParaRPr sz="1400" u="none" strike="noStrike" cap="none" dirty="0"/>
                    </a:p>
                    <a:p>
                      <a:pPr marL="173038" marR="0" lvl="0" indent="-166688" algn="l" rtl="0">
                        <a:lnSpc>
                          <a:spcPct val="100000"/>
                        </a:lnSpc>
                        <a:spcBef>
                          <a:spcPts val="0"/>
                        </a:spcBef>
                        <a:spcAft>
                          <a:spcPts val="0"/>
                        </a:spcAft>
                        <a:buClr>
                          <a:schemeClr val="accent2"/>
                        </a:buClr>
                        <a:buSzPct val="80000"/>
                        <a:buFont typeface="Wingdings" pitchFamily="2" charset="2"/>
                        <a:buChar char="§"/>
                        <a:tabLst/>
                      </a:pPr>
                      <a:r>
                        <a:rPr lang="en-US" sz="1000" b="0" i="0" u="sng" strike="noStrike" cap="none" dirty="0">
                          <a:solidFill>
                            <a:schemeClr val="hlink"/>
                          </a:solidFill>
                          <a:latin typeface="Source Sans Pro"/>
                          <a:ea typeface="Source Sans Pro"/>
                          <a:cs typeface="Source Sans Pro"/>
                          <a:sym typeface="Source Sans Pro"/>
                          <a:hlinkClick r:id="rId25"/>
                        </a:rPr>
                        <a:t>VA PDF_Fill Research</a:t>
                      </a:r>
                      <a:endParaRPr sz="1000" b="0" i="0" u="sng" strike="noStrike" cap="none" dirty="0">
                        <a:solidFill>
                          <a:schemeClr val="hlink"/>
                        </a:solidFill>
                        <a:latin typeface="Source Sans Pro"/>
                        <a:ea typeface="Source Sans Pro"/>
                        <a:cs typeface="Source Sans Pro"/>
                        <a:sym typeface="Source Sans Pro"/>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1/31/2022</a:t>
                      </a:r>
                      <a:endParaRPr sz="1000" b="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extLst>
                  <a:ext uri="{0D108BD9-81ED-4DB2-BD59-A6C34878D82A}">
                    <a16:rowId xmlns:a16="http://schemas.microsoft.com/office/drawing/2014/main" val="10008"/>
                  </a:ext>
                </a:extLst>
              </a:tr>
              <a:tr h="451425">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Tech</a:t>
                      </a:r>
                      <a:endParaRPr sz="1000" u="none" strike="noStrike" cap="none" dirty="0">
                        <a:latin typeface="Source Sans Pro"/>
                        <a:ea typeface="Source Sans Pro"/>
                        <a:cs typeface="Source Sans Pro"/>
                        <a:sym typeface="Source Sans Pro"/>
                      </a:endParaRPr>
                    </a:p>
                  </a:txBody>
                  <a:tcPr marL="0" marR="365750" marT="91450" marB="45725">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sng" strike="noStrike" cap="none" dirty="0">
                          <a:solidFill>
                            <a:srgbClr val="0365B9"/>
                          </a:solidFill>
                          <a:latin typeface="PT Serif"/>
                          <a:ea typeface="PT Serif"/>
                          <a:cs typeface="PT Serif"/>
                          <a:sym typeface="PT Serif"/>
                          <a:hlinkClick r:id="rId26">
                            <a:extLst>
                              <a:ext uri="{A12FA001-AC4F-418D-AE19-62706E023703}">
                                <ahyp:hlinkClr xmlns:ahyp="http://schemas.microsoft.com/office/drawing/2018/hyperlinkcolor" val="tx"/>
                              </a:ext>
                            </a:extLst>
                          </a:hlinkClick>
                        </a:rPr>
                        <a:t>#35966 Map out how the data flows through the systems in current state and how we would pull it in future state</a:t>
                      </a:r>
                      <a:endParaRPr sz="1000" b="0" i="0" u="none" strike="noStrike" cap="none" dirty="0">
                        <a:solidFill>
                          <a:srgbClr val="0365B9"/>
                        </a:solidFill>
                        <a:latin typeface="PT Serif"/>
                        <a:ea typeface="PT Serif"/>
                        <a:cs typeface="PT Serif"/>
                        <a:sym typeface="PT Serif"/>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8</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Jared, Nadya</a:t>
                      </a:r>
                      <a:endParaRPr sz="100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u="sng" strike="noStrike" cap="none" dirty="0">
                          <a:solidFill>
                            <a:schemeClr val="hlink"/>
                          </a:solidFill>
                          <a:latin typeface="Source Sans Pro"/>
                          <a:ea typeface="Source Sans Pro"/>
                          <a:cs typeface="Source Sans Pro"/>
                          <a:sym typeface="Source Sans Pro"/>
                          <a:hlinkClick r:id="rId27"/>
                        </a:rPr>
                        <a:t>Architecture Plan Document</a:t>
                      </a:r>
                      <a:endParaRPr sz="1000" u="none" strike="noStrike" cap="none" dirty="0">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80000"/>
                        <a:buFont typeface="Wingdings" pitchFamily="2" charset="2"/>
                        <a:buChar char="§"/>
                      </a:pPr>
                      <a:r>
                        <a:rPr lang="en-US" sz="1000" u="sng" strike="noStrike" cap="none" dirty="0">
                          <a:solidFill>
                            <a:schemeClr val="hlink"/>
                          </a:solidFill>
                          <a:latin typeface="Source Sans Pro"/>
                          <a:ea typeface="Source Sans Pro"/>
                          <a:cs typeface="Source Sans Pro"/>
                          <a:sym typeface="Source Sans Pro"/>
                          <a:hlinkClick r:id="rId28"/>
                        </a:rPr>
                        <a:t>Architecture Diagram Mural</a:t>
                      </a:r>
                      <a:r>
                        <a:rPr lang="en-US" sz="1000" u="sng" strike="noStrike" cap="none" dirty="0">
                          <a:solidFill>
                            <a:schemeClr val="hlink"/>
                          </a:solidFill>
                          <a:latin typeface="Source Sans Pro"/>
                          <a:ea typeface="Source Sans Pro"/>
                          <a:cs typeface="Source Sans Pro"/>
                          <a:sym typeface="Source Sans Pro"/>
                        </a:rPr>
                        <a:t> </a:t>
                      </a:r>
                      <a:endParaRPr sz="1000" u="none" strike="noStrike" cap="none" dirty="0">
                        <a:latin typeface="Source Sans Pro"/>
                        <a:ea typeface="Source Sans Pro"/>
                        <a:cs typeface="Source Sans Pro"/>
                        <a:sym typeface="Source Sans Pro"/>
                      </a:endParaRPr>
                    </a:p>
                  </a:txBody>
                  <a:tcPr marL="0" marR="274325"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2/7/2022 </a:t>
                      </a:r>
                      <a:endParaRPr sz="1000" b="0" u="none" strike="noStrike" cap="none" dirty="0">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50"/>
                        <a:buFont typeface="Arial"/>
                        <a:buNone/>
                      </a:pPr>
                      <a:endParaRPr sz="1000" b="0" i="0" u="none" strike="noStrike" cap="none" dirty="0">
                        <a:solidFill>
                          <a:schemeClr val="dk2"/>
                        </a:solidFill>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dirty="0">
                        <a:latin typeface="Source Sans Pro"/>
                        <a:ea typeface="Source Sans Pro"/>
                        <a:cs typeface="Source Sans Pro"/>
                        <a:sym typeface="Source Sans Pro"/>
                      </a:endParaRPr>
                    </a:p>
                  </a:txBody>
                  <a:tcPr marL="0" marR="365750" marT="91450"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noFill/>
                  </a:tcPr>
                </a:tc>
                <a:extLst>
                  <a:ext uri="{0D108BD9-81ED-4DB2-BD59-A6C34878D82A}">
                    <a16:rowId xmlns:a16="http://schemas.microsoft.com/office/drawing/2014/main" val="10009"/>
                  </a:ext>
                </a:extLst>
              </a:tr>
            </a:tbl>
          </a:graphicData>
        </a:graphic>
      </p:graphicFrame>
      <p:sp>
        <p:nvSpPr>
          <p:cNvPr id="847" name="Google Shape;847;p78"/>
          <p:cNvSpPr txBox="1">
            <a:spLocks noGrp="1"/>
          </p:cNvSpPr>
          <p:nvPr>
            <p:ph type="title"/>
          </p:nvPr>
        </p:nvSpPr>
        <p:spPr>
          <a:xfrm>
            <a:off x="312812" y="373491"/>
            <a:ext cx="11353800" cy="4985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dirty="0">
                <a:latin typeface="PT Serif"/>
                <a:ea typeface="PT Serif"/>
                <a:cs typeface="PT Serif"/>
                <a:sym typeface="PT Serif"/>
              </a:rPr>
              <a:t>Sprint 1 Deliverables</a:t>
            </a:r>
            <a:endParaRPr dirty="0"/>
          </a:p>
        </p:txBody>
      </p:sp>
      <p:sp>
        <p:nvSpPr>
          <p:cNvPr id="848" name="Google Shape;848;p78"/>
          <p:cNvSpPr/>
          <p:nvPr/>
        </p:nvSpPr>
        <p:spPr>
          <a:xfrm>
            <a:off x="11128789" y="1341771"/>
            <a:ext cx="158989" cy="127000"/>
          </a:xfrm>
          <a:custGeom>
            <a:avLst/>
            <a:gdLst/>
            <a:ahLst/>
            <a:cxnLst/>
            <a:rect l="l" t="t" r="r" b="b"/>
            <a:pathLst>
              <a:path w="311469" h="204067" extrusionOk="0">
                <a:moveTo>
                  <a:pt x="0" y="107403"/>
                </a:moveTo>
                <a:lnTo>
                  <a:pt x="96663" y="204066"/>
                </a:lnTo>
                <a:lnTo>
                  <a:pt x="311468" y="0"/>
                </a:lnTo>
              </a:path>
            </a:pathLst>
          </a:custGeom>
          <a:noFill/>
          <a:ln w="28575" cap="sq" cmpd="sng">
            <a:solidFill>
              <a:srgbClr val="007F00"/>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202120"/>
              </a:solidFill>
              <a:latin typeface="Calibri"/>
              <a:ea typeface="Calibri"/>
              <a:cs typeface="Calibri"/>
              <a:sym typeface="Calibri"/>
            </a:endParaRPr>
          </a:p>
        </p:txBody>
      </p:sp>
      <p:sp>
        <p:nvSpPr>
          <p:cNvPr id="849" name="Google Shape;849;p78"/>
          <p:cNvSpPr/>
          <p:nvPr/>
        </p:nvSpPr>
        <p:spPr>
          <a:xfrm>
            <a:off x="11128789" y="1788513"/>
            <a:ext cx="158989" cy="127000"/>
          </a:xfrm>
          <a:custGeom>
            <a:avLst/>
            <a:gdLst/>
            <a:ahLst/>
            <a:cxnLst/>
            <a:rect l="l" t="t" r="r" b="b"/>
            <a:pathLst>
              <a:path w="311469" h="204067" extrusionOk="0">
                <a:moveTo>
                  <a:pt x="0" y="107403"/>
                </a:moveTo>
                <a:lnTo>
                  <a:pt x="96663" y="204066"/>
                </a:lnTo>
                <a:lnTo>
                  <a:pt x="311468" y="0"/>
                </a:lnTo>
              </a:path>
            </a:pathLst>
          </a:custGeom>
          <a:noFill/>
          <a:ln w="28575" cap="sq" cmpd="sng">
            <a:solidFill>
              <a:srgbClr val="007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202120"/>
              </a:solidFill>
              <a:latin typeface="Calibri"/>
              <a:ea typeface="Calibri"/>
              <a:cs typeface="Calibri"/>
              <a:sym typeface="Calibri"/>
            </a:endParaRPr>
          </a:p>
        </p:txBody>
      </p:sp>
      <p:sp>
        <p:nvSpPr>
          <p:cNvPr id="850" name="Google Shape;850;p78"/>
          <p:cNvSpPr/>
          <p:nvPr/>
        </p:nvSpPr>
        <p:spPr>
          <a:xfrm>
            <a:off x="11128789" y="2178809"/>
            <a:ext cx="158989" cy="127000"/>
          </a:xfrm>
          <a:custGeom>
            <a:avLst/>
            <a:gdLst/>
            <a:ahLst/>
            <a:cxnLst/>
            <a:rect l="l" t="t" r="r" b="b"/>
            <a:pathLst>
              <a:path w="311469" h="204067" extrusionOk="0">
                <a:moveTo>
                  <a:pt x="0" y="107403"/>
                </a:moveTo>
                <a:lnTo>
                  <a:pt x="96663" y="204066"/>
                </a:lnTo>
                <a:lnTo>
                  <a:pt x="311468" y="0"/>
                </a:lnTo>
              </a:path>
            </a:pathLst>
          </a:custGeom>
          <a:noFill/>
          <a:ln w="28575" cap="sq" cmpd="sng">
            <a:solidFill>
              <a:srgbClr val="007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202120"/>
              </a:solidFill>
              <a:latin typeface="Calibri"/>
              <a:ea typeface="Calibri"/>
              <a:cs typeface="Calibri"/>
              <a:sym typeface="Calibri"/>
            </a:endParaRPr>
          </a:p>
        </p:txBody>
      </p:sp>
      <p:sp>
        <p:nvSpPr>
          <p:cNvPr id="851" name="Google Shape;851;p78"/>
          <p:cNvSpPr/>
          <p:nvPr/>
        </p:nvSpPr>
        <p:spPr>
          <a:xfrm>
            <a:off x="11128789" y="2688136"/>
            <a:ext cx="158989" cy="127000"/>
          </a:xfrm>
          <a:custGeom>
            <a:avLst/>
            <a:gdLst/>
            <a:ahLst/>
            <a:cxnLst/>
            <a:rect l="l" t="t" r="r" b="b"/>
            <a:pathLst>
              <a:path w="311469" h="204067" extrusionOk="0">
                <a:moveTo>
                  <a:pt x="0" y="107403"/>
                </a:moveTo>
                <a:lnTo>
                  <a:pt x="96663" y="204066"/>
                </a:lnTo>
                <a:lnTo>
                  <a:pt x="311468" y="0"/>
                </a:lnTo>
              </a:path>
            </a:pathLst>
          </a:custGeom>
          <a:noFill/>
          <a:ln w="28575" cap="sq" cmpd="sng">
            <a:solidFill>
              <a:srgbClr val="007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202120"/>
              </a:solidFill>
              <a:latin typeface="Calibri"/>
              <a:ea typeface="Calibri"/>
              <a:cs typeface="Calibri"/>
              <a:sym typeface="Calibri"/>
            </a:endParaRPr>
          </a:p>
        </p:txBody>
      </p:sp>
      <p:sp>
        <p:nvSpPr>
          <p:cNvPr id="852" name="Google Shape;852;p78"/>
          <p:cNvSpPr/>
          <p:nvPr/>
        </p:nvSpPr>
        <p:spPr>
          <a:xfrm>
            <a:off x="11128789" y="3644418"/>
            <a:ext cx="158989" cy="127000"/>
          </a:xfrm>
          <a:custGeom>
            <a:avLst/>
            <a:gdLst/>
            <a:ahLst/>
            <a:cxnLst/>
            <a:rect l="l" t="t" r="r" b="b"/>
            <a:pathLst>
              <a:path w="311469" h="204067" extrusionOk="0">
                <a:moveTo>
                  <a:pt x="0" y="107403"/>
                </a:moveTo>
                <a:lnTo>
                  <a:pt x="96663" y="204066"/>
                </a:lnTo>
                <a:lnTo>
                  <a:pt x="311468" y="0"/>
                </a:lnTo>
              </a:path>
            </a:pathLst>
          </a:custGeom>
          <a:noFill/>
          <a:ln w="28575" cap="sq" cmpd="sng">
            <a:solidFill>
              <a:srgbClr val="007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202120"/>
              </a:solidFill>
              <a:latin typeface="Calibri"/>
              <a:ea typeface="Calibri"/>
              <a:cs typeface="Calibri"/>
              <a:sym typeface="Calibri"/>
            </a:endParaRPr>
          </a:p>
        </p:txBody>
      </p:sp>
      <p:sp>
        <p:nvSpPr>
          <p:cNvPr id="853" name="Google Shape;853;p78"/>
          <p:cNvSpPr/>
          <p:nvPr/>
        </p:nvSpPr>
        <p:spPr>
          <a:xfrm>
            <a:off x="11128789" y="4195407"/>
            <a:ext cx="158989" cy="127000"/>
          </a:xfrm>
          <a:custGeom>
            <a:avLst/>
            <a:gdLst/>
            <a:ahLst/>
            <a:cxnLst/>
            <a:rect l="l" t="t" r="r" b="b"/>
            <a:pathLst>
              <a:path w="311469" h="204067" extrusionOk="0">
                <a:moveTo>
                  <a:pt x="0" y="107403"/>
                </a:moveTo>
                <a:lnTo>
                  <a:pt x="96663" y="204066"/>
                </a:lnTo>
                <a:lnTo>
                  <a:pt x="311468" y="0"/>
                </a:lnTo>
              </a:path>
            </a:pathLst>
          </a:custGeom>
          <a:noFill/>
          <a:ln w="28575" cap="sq" cmpd="sng">
            <a:solidFill>
              <a:srgbClr val="007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202120"/>
              </a:solidFill>
              <a:latin typeface="Calibri"/>
              <a:ea typeface="Calibri"/>
              <a:cs typeface="Calibri"/>
              <a:sym typeface="Calibri"/>
            </a:endParaRPr>
          </a:p>
        </p:txBody>
      </p:sp>
      <p:sp>
        <p:nvSpPr>
          <p:cNvPr id="854" name="Google Shape;854;p78"/>
          <p:cNvSpPr/>
          <p:nvPr/>
        </p:nvSpPr>
        <p:spPr>
          <a:xfrm>
            <a:off x="11128789" y="4875079"/>
            <a:ext cx="158989" cy="127000"/>
          </a:xfrm>
          <a:custGeom>
            <a:avLst/>
            <a:gdLst/>
            <a:ahLst/>
            <a:cxnLst/>
            <a:rect l="l" t="t" r="r" b="b"/>
            <a:pathLst>
              <a:path w="311469" h="204067" extrusionOk="0">
                <a:moveTo>
                  <a:pt x="0" y="107403"/>
                </a:moveTo>
                <a:lnTo>
                  <a:pt x="96663" y="204066"/>
                </a:lnTo>
                <a:lnTo>
                  <a:pt x="311468" y="0"/>
                </a:lnTo>
              </a:path>
            </a:pathLst>
          </a:custGeom>
          <a:noFill/>
          <a:ln w="28575" cap="sq" cmpd="sng">
            <a:solidFill>
              <a:srgbClr val="007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202120"/>
              </a:solidFill>
              <a:latin typeface="Calibri"/>
              <a:ea typeface="Calibri"/>
              <a:cs typeface="Calibri"/>
              <a:sym typeface="Calibri"/>
            </a:endParaRPr>
          </a:p>
        </p:txBody>
      </p:sp>
      <p:sp>
        <p:nvSpPr>
          <p:cNvPr id="855" name="Google Shape;855;p78"/>
          <p:cNvSpPr/>
          <p:nvPr/>
        </p:nvSpPr>
        <p:spPr>
          <a:xfrm>
            <a:off x="11128789" y="5282766"/>
            <a:ext cx="158989" cy="127000"/>
          </a:xfrm>
          <a:custGeom>
            <a:avLst/>
            <a:gdLst/>
            <a:ahLst/>
            <a:cxnLst/>
            <a:rect l="l" t="t" r="r" b="b"/>
            <a:pathLst>
              <a:path w="311469" h="204067" extrusionOk="0">
                <a:moveTo>
                  <a:pt x="0" y="107403"/>
                </a:moveTo>
                <a:lnTo>
                  <a:pt x="96663" y="204066"/>
                </a:lnTo>
                <a:lnTo>
                  <a:pt x="311468" y="0"/>
                </a:lnTo>
              </a:path>
            </a:pathLst>
          </a:custGeom>
          <a:noFill/>
          <a:ln w="28575" cap="sq" cmpd="sng">
            <a:solidFill>
              <a:srgbClr val="007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202120"/>
              </a:solidFill>
              <a:latin typeface="Calibri"/>
              <a:ea typeface="Calibri"/>
              <a:cs typeface="Calibri"/>
              <a:sym typeface="Calibri"/>
            </a:endParaRPr>
          </a:p>
        </p:txBody>
      </p:sp>
      <p:sp>
        <p:nvSpPr>
          <p:cNvPr id="856" name="Google Shape;856;p78"/>
          <p:cNvSpPr/>
          <p:nvPr/>
        </p:nvSpPr>
        <p:spPr>
          <a:xfrm>
            <a:off x="11128789" y="5802200"/>
            <a:ext cx="158989" cy="127000"/>
          </a:xfrm>
          <a:custGeom>
            <a:avLst/>
            <a:gdLst/>
            <a:ahLst/>
            <a:cxnLst/>
            <a:rect l="l" t="t" r="r" b="b"/>
            <a:pathLst>
              <a:path w="311469" h="204067" extrusionOk="0">
                <a:moveTo>
                  <a:pt x="0" y="107403"/>
                </a:moveTo>
                <a:lnTo>
                  <a:pt x="96663" y="204066"/>
                </a:lnTo>
                <a:lnTo>
                  <a:pt x="311468" y="0"/>
                </a:lnTo>
              </a:path>
            </a:pathLst>
          </a:custGeom>
          <a:noFill/>
          <a:ln w="28575" cap="sq" cmpd="sng">
            <a:solidFill>
              <a:srgbClr val="007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rgbClr val="202120"/>
              </a:solidFill>
              <a:latin typeface="Calibri"/>
              <a:ea typeface="Calibri"/>
              <a:cs typeface="Calibri"/>
              <a:sym typeface="Calibri"/>
            </a:endParaRPr>
          </a:p>
        </p:txBody>
      </p:sp>
      <p:sp>
        <p:nvSpPr>
          <p:cNvPr id="857" name="Google Shape;857;p78"/>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20</a:t>
            </a:fld>
            <a:endParaRPr sz="1200" b="0" i="0" u="none" strike="noStrike" cap="none" dirty="0">
              <a:solidFill>
                <a:srgbClr val="8A8A8A"/>
              </a:solidFill>
              <a:latin typeface="Source Sans Pro"/>
              <a:ea typeface="Source Sans Pro"/>
              <a:cs typeface="Source Sans Pro"/>
              <a:sym typeface="Source Sans Pro"/>
            </a:endParaRPr>
          </a:p>
        </p:txBody>
      </p:sp>
      <p:sp>
        <p:nvSpPr>
          <p:cNvPr id="858" name="Google Shape;858;p78"/>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2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21</a:t>
            </a:fld>
            <a:endParaRPr sz="1200" b="0" i="0" u="none" strike="noStrike" cap="none" dirty="0">
              <a:solidFill>
                <a:srgbClr val="8A8A8A"/>
              </a:solidFill>
              <a:latin typeface="Source Sans Pro"/>
              <a:ea typeface="Source Sans Pro"/>
              <a:cs typeface="Source Sans Pro"/>
              <a:sym typeface="Source Sans Pro"/>
            </a:endParaRPr>
          </a:p>
        </p:txBody>
      </p:sp>
      <p:sp>
        <p:nvSpPr>
          <p:cNvPr id="864" name="Google Shape;864;p22"/>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865" name="Google Shape;865;p22"/>
          <p:cNvSpPr txBox="1"/>
          <p:nvPr/>
        </p:nvSpPr>
        <p:spPr>
          <a:xfrm>
            <a:off x="419100" y="2771775"/>
            <a:ext cx="7262812" cy="9140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lt1"/>
              </a:buClr>
              <a:buSzPts val="6600"/>
              <a:buFont typeface="PT Serif"/>
              <a:buNone/>
            </a:pPr>
            <a:r>
              <a:rPr lang="en-US" sz="6600" b="0" i="0" u="none" strike="noStrike" cap="none" dirty="0">
                <a:solidFill>
                  <a:schemeClr val="lt1"/>
                </a:solidFill>
                <a:latin typeface="PT Serif"/>
                <a:ea typeface="PT Serif"/>
                <a:cs typeface="PT Serif"/>
                <a:sym typeface="PT Serif"/>
              </a:rPr>
              <a:t>Preview of Sprint 2</a:t>
            </a:r>
            <a:endParaRPr dirty="0"/>
          </a:p>
        </p:txBody>
      </p:sp>
      <p:sp>
        <p:nvSpPr>
          <p:cNvPr id="866" name="Google Shape;866;p22"/>
          <p:cNvSpPr txBox="1"/>
          <p:nvPr/>
        </p:nvSpPr>
        <p:spPr>
          <a:xfrm>
            <a:off x="341868" y="2358837"/>
            <a:ext cx="4246607" cy="51905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F0F1F0"/>
                </a:solidFill>
                <a:latin typeface="Source Sans Pro"/>
                <a:ea typeface="Source Sans Pro"/>
                <a:cs typeface="Source Sans Pro"/>
                <a:sym typeface="Source Sans Pro"/>
              </a:rPr>
              <a:t>SPRINT 1 DEMO</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23"/>
          <p:cNvSpPr txBox="1">
            <a:spLocks noGrp="1"/>
          </p:cNvSpPr>
          <p:nvPr>
            <p:ph type="title"/>
          </p:nvPr>
        </p:nvSpPr>
        <p:spPr>
          <a:xfrm>
            <a:off x="403457" y="373063"/>
            <a:ext cx="7921304" cy="5139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sz="3200" dirty="0"/>
              <a:t>Sprint 2 will run February 9th to the 23rd</a:t>
            </a:r>
            <a:endParaRPr dirty="0"/>
          </a:p>
        </p:txBody>
      </p:sp>
      <p:sp>
        <p:nvSpPr>
          <p:cNvPr id="872" name="Google Shape;872;p23"/>
          <p:cNvSpPr txBox="1"/>
          <p:nvPr/>
        </p:nvSpPr>
        <p:spPr>
          <a:xfrm>
            <a:off x="3175009" y="6470973"/>
            <a:ext cx="5661806" cy="141577"/>
          </a:xfrm>
          <a:prstGeom prst="rect">
            <a:avLst/>
          </a:prstGeom>
          <a:noFill/>
          <a:ln>
            <a:noFill/>
          </a:ln>
        </p:spPr>
        <p:txBody>
          <a:bodyPr spcFirstLastPara="1" wrap="square" lIns="0" tIns="0" rIns="0" bIns="0" anchor="t" anchorCtr="0">
            <a:spAutoFit/>
          </a:bodyPr>
          <a:lstStyle/>
          <a:p>
            <a:pPr marL="57149" marR="0" lvl="0" indent="0" algn="l" rtl="0">
              <a:lnSpc>
                <a:spcPct val="115000"/>
              </a:lnSpc>
              <a:spcBef>
                <a:spcPts val="0"/>
              </a:spcBef>
              <a:spcAft>
                <a:spcPts val="0"/>
              </a:spcAft>
              <a:buClr>
                <a:srgbClr val="434343"/>
              </a:buClr>
              <a:buSzPts val="1800"/>
              <a:buFont typeface="PT Serif"/>
              <a:buNone/>
            </a:pPr>
            <a:r>
              <a:rPr lang="en-US" sz="800" b="0" i="0" u="none" strike="noStrike" cap="none" dirty="0">
                <a:solidFill>
                  <a:srgbClr val="434343"/>
                </a:solidFill>
                <a:latin typeface="PT Serif"/>
                <a:ea typeface="PT Serif"/>
                <a:cs typeface="PT Serif"/>
                <a:sym typeface="PT Serif"/>
              </a:rPr>
              <a:t>*Does not show Validate phase meetings in Collaboration Cycle, such as Full Accessibility Audit and Post-Launch Check In</a:t>
            </a:r>
            <a:endParaRPr sz="1400" b="0" i="0" u="none" strike="noStrike" cap="none" dirty="0">
              <a:solidFill>
                <a:srgbClr val="000000"/>
              </a:solidFill>
              <a:latin typeface="Arial"/>
              <a:ea typeface="Arial"/>
              <a:cs typeface="Arial"/>
              <a:sym typeface="Arial"/>
            </a:endParaRPr>
          </a:p>
        </p:txBody>
      </p:sp>
      <p:sp>
        <p:nvSpPr>
          <p:cNvPr id="873" name="Google Shape;873;p23"/>
          <p:cNvSpPr/>
          <p:nvPr/>
        </p:nvSpPr>
        <p:spPr>
          <a:xfrm>
            <a:off x="6661892" y="1350887"/>
            <a:ext cx="2126778" cy="4827797"/>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874" name="Google Shape;874;p23"/>
          <p:cNvSpPr/>
          <p:nvPr/>
        </p:nvSpPr>
        <p:spPr>
          <a:xfrm>
            <a:off x="2408224" y="1350888"/>
            <a:ext cx="2126778" cy="4838179"/>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875" name="Google Shape;875;p23"/>
          <p:cNvSpPr/>
          <p:nvPr/>
        </p:nvSpPr>
        <p:spPr>
          <a:xfrm>
            <a:off x="10753041" y="1350887"/>
            <a:ext cx="881149" cy="4827796"/>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876" name="Google Shape;876;p23"/>
          <p:cNvSpPr txBox="1"/>
          <p:nvPr/>
        </p:nvSpPr>
        <p:spPr>
          <a:xfrm>
            <a:off x="1519657" y="1389276"/>
            <a:ext cx="81871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1: </a:t>
            </a:r>
            <a:br>
              <a:rPr lang="en-US" sz="900" b="0" i="0" u="none" strike="noStrike" cap="none" dirty="0">
                <a:solidFill>
                  <a:srgbClr val="202120"/>
                </a:solidFill>
                <a:latin typeface="PT Serif"/>
                <a:ea typeface="PT Serif"/>
                <a:cs typeface="PT Serif"/>
                <a:sym typeface="PT Serif"/>
              </a:rPr>
            </a:br>
            <a:r>
              <a:rPr lang="en-US" sz="900" b="0" i="0" u="none" strike="noStrike" cap="none" dirty="0">
                <a:solidFill>
                  <a:srgbClr val="202120"/>
                </a:solidFill>
                <a:latin typeface="PT Serif"/>
                <a:ea typeface="PT Serif"/>
                <a:cs typeface="PT Serif"/>
                <a:sym typeface="PT Serif"/>
              </a:rPr>
              <a:t>01/20 – 01/26</a:t>
            </a:r>
            <a:endParaRPr sz="900" b="0" i="0" u="none" strike="noStrike" cap="none" dirty="0">
              <a:solidFill>
                <a:srgbClr val="202120"/>
              </a:solidFill>
              <a:latin typeface="PT Serif"/>
              <a:ea typeface="PT Serif"/>
              <a:cs typeface="PT Serif"/>
              <a:sym typeface="PT Serif"/>
            </a:endParaRPr>
          </a:p>
        </p:txBody>
      </p:sp>
      <p:sp>
        <p:nvSpPr>
          <p:cNvPr id="877" name="Google Shape;877;p23"/>
          <p:cNvSpPr txBox="1"/>
          <p:nvPr/>
        </p:nvSpPr>
        <p:spPr>
          <a:xfrm>
            <a:off x="1482028" y="1159991"/>
            <a:ext cx="906977"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0</a:t>
            </a:r>
            <a:endParaRPr sz="900" b="0" i="0" u="none" strike="noStrike" cap="none" dirty="0">
              <a:solidFill>
                <a:srgbClr val="202120"/>
              </a:solidFill>
              <a:latin typeface="PT Serif"/>
              <a:ea typeface="PT Serif"/>
              <a:cs typeface="PT Serif"/>
              <a:sym typeface="PT Serif"/>
            </a:endParaRPr>
          </a:p>
        </p:txBody>
      </p:sp>
      <p:sp>
        <p:nvSpPr>
          <p:cNvPr id="878" name="Google Shape;878;p23"/>
          <p:cNvSpPr txBox="1"/>
          <p:nvPr/>
        </p:nvSpPr>
        <p:spPr>
          <a:xfrm>
            <a:off x="3744809" y="1389276"/>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3: 02/02 – 02/09</a:t>
            </a:r>
            <a:endParaRPr sz="900" b="0" i="0" u="none" strike="noStrike" cap="none" dirty="0">
              <a:solidFill>
                <a:srgbClr val="202120"/>
              </a:solidFill>
              <a:latin typeface="PT Serif"/>
              <a:ea typeface="PT Serif"/>
              <a:cs typeface="PT Serif"/>
              <a:sym typeface="PT Serif"/>
            </a:endParaRPr>
          </a:p>
        </p:txBody>
      </p:sp>
      <p:sp>
        <p:nvSpPr>
          <p:cNvPr id="879" name="Google Shape;879;p23"/>
          <p:cNvSpPr txBox="1"/>
          <p:nvPr/>
        </p:nvSpPr>
        <p:spPr>
          <a:xfrm>
            <a:off x="4842991" y="1389276"/>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4: 02/09 – 02/16</a:t>
            </a:r>
            <a:endParaRPr sz="900" b="0" i="0" u="none" strike="noStrike" cap="none" dirty="0">
              <a:solidFill>
                <a:srgbClr val="202120"/>
              </a:solidFill>
              <a:latin typeface="PT Serif"/>
              <a:ea typeface="PT Serif"/>
              <a:cs typeface="PT Serif"/>
              <a:sym typeface="PT Serif"/>
            </a:endParaRPr>
          </a:p>
        </p:txBody>
      </p:sp>
      <p:sp>
        <p:nvSpPr>
          <p:cNvPr id="880" name="Google Shape;880;p23"/>
          <p:cNvSpPr txBox="1"/>
          <p:nvPr/>
        </p:nvSpPr>
        <p:spPr>
          <a:xfrm>
            <a:off x="5819829" y="1389276"/>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5: 02/16 – 02/23</a:t>
            </a:r>
            <a:endParaRPr sz="900" b="0" i="0" u="none" strike="noStrike" cap="none" dirty="0">
              <a:solidFill>
                <a:srgbClr val="202120"/>
              </a:solidFill>
              <a:latin typeface="PT Serif"/>
              <a:ea typeface="PT Serif"/>
              <a:cs typeface="PT Serif"/>
              <a:sym typeface="PT Serif"/>
            </a:endParaRPr>
          </a:p>
        </p:txBody>
      </p:sp>
      <p:sp>
        <p:nvSpPr>
          <p:cNvPr id="881" name="Google Shape;881;p23"/>
          <p:cNvSpPr txBox="1"/>
          <p:nvPr/>
        </p:nvSpPr>
        <p:spPr>
          <a:xfrm>
            <a:off x="6929224" y="1389276"/>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6: 02/23 – 03/02</a:t>
            </a:r>
            <a:endParaRPr sz="900" b="0" i="0" u="none" strike="noStrike" cap="none" dirty="0">
              <a:solidFill>
                <a:srgbClr val="202120"/>
              </a:solidFill>
              <a:latin typeface="PT Serif"/>
              <a:ea typeface="PT Serif"/>
              <a:cs typeface="PT Serif"/>
              <a:sym typeface="PT Serif"/>
            </a:endParaRPr>
          </a:p>
        </p:txBody>
      </p:sp>
      <p:sp>
        <p:nvSpPr>
          <p:cNvPr id="882" name="Google Shape;882;p23"/>
          <p:cNvSpPr txBox="1"/>
          <p:nvPr/>
        </p:nvSpPr>
        <p:spPr>
          <a:xfrm>
            <a:off x="8018761" y="1389276"/>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7: 03/02- 03/09</a:t>
            </a:r>
            <a:endParaRPr sz="900" b="0" i="0" u="none" strike="noStrike" cap="none" dirty="0">
              <a:solidFill>
                <a:srgbClr val="202120"/>
              </a:solidFill>
              <a:latin typeface="PT Serif"/>
              <a:ea typeface="PT Serif"/>
              <a:cs typeface="PT Serif"/>
              <a:sym typeface="PT Serif"/>
            </a:endParaRPr>
          </a:p>
        </p:txBody>
      </p:sp>
      <p:sp>
        <p:nvSpPr>
          <p:cNvPr id="883" name="Google Shape;883;p23"/>
          <p:cNvSpPr txBox="1"/>
          <p:nvPr/>
        </p:nvSpPr>
        <p:spPr>
          <a:xfrm>
            <a:off x="9907434" y="1389276"/>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9: 03/16 – 03/23</a:t>
            </a:r>
            <a:endParaRPr sz="900" b="0" i="0" u="none" strike="noStrike" cap="none" dirty="0">
              <a:solidFill>
                <a:srgbClr val="202120"/>
              </a:solidFill>
              <a:latin typeface="PT Serif"/>
              <a:ea typeface="PT Serif"/>
              <a:cs typeface="PT Serif"/>
              <a:sym typeface="PT Serif"/>
            </a:endParaRPr>
          </a:p>
        </p:txBody>
      </p:sp>
      <p:sp>
        <p:nvSpPr>
          <p:cNvPr id="884" name="Google Shape;884;p23"/>
          <p:cNvSpPr txBox="1"/>
          <p:nvPr/>
        </p:nvSpPr>
        <p:spPr>
          <a:xfrm>
            <a:off x="9108301" y="1389276"/>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8: 03/09 – 03/16</a:t>
            </a:r>
            <a:endParaRPr sz="900" b="0" i="0" u="none" strike="noStrike" cap="none" dirty="0">
              <a:solidFill>
                <a:srgbClr val="202120"/>
              </a:solidFill>
              <a:latin typeface="PT Serif"/>
              <a:ea typeface="PT Serif"/>
              <a:cs typeface="PT Serif"/>
              <a:sym typeface="PT Serif"/>
            </a:endParaRPr>
          </a:p>
        </p:txBody>
      </p:sp>
      <p:sp>
        <p:nvSpPr>
          <p:cNvPr id="885" name="Google Shape;885;p23"/>
          <p:cNvSpPr txBox="1"/>
          <p:nvPr/>
        </p:nvSpPr>
        <p:spPr>
          <a:xfrm>
            <a:off x="2742587" y="1389276"/>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2:</a:t>
            </a:r>
            <a:br>
              <a:rPr lang="en-US" sz="900" b="0" i="0" u="none" strike="noStrike" cap="none" dirty="0">
                <a:solidFill>
                  <a:srgbClr val="202120"/>
                </a:solidFill>
                <a:latin typeface="PT Serif"/>
                <a:ea typeface="PT Serif"/>
                <a:cs typeface="PT Serif"/>
                <a:sym typeface="PT Serif"/>
              </a:rPr>
            </a:br>
            <a:r>
              <a:rPr lang="en-US" sz="900" b="0" i="0" u="none" strike="noStrike" cap="none" dirty="0">
                <a:solidFill>
                  <a:srgbClr val="202120"/>
                </a:solidFill>
                <a:latin typeface="PT Serif"/>
                <a:ea typeface="PT Serif"/>
                <a:cs typeface="PT Serif"/>
                <a:sym typeface="PT Serif"/>
              </a:rPr>
              <a:t>01/26–02/02</a:t>
            </a:r>
            <a:endParaRPr sz="900" b="0" i="0" u="none" strike="noStrike" cap="none" dirty="0">
              <a:solidFill>
                <a:srgbClr val="202120"/>
              </a:solidFill>
              <a:latin typeface="PT Serif"/>
              <a:ea typeface="PT Serif"/>
              <a:cs typeface="PT Serif"/>
              <a:sym typeface="PT Serif"/>
            </a:endParaRPr>
          </a:p>
        </p:txBody>
      </p:sp>
      <p:sp>
        <p:nvSpPr>
          <p:cNvPr id="886" name="Google Shape;886;p23"/>
          <p:cNvSpPr txBox="1"/>
          <p:nvPr/>
        </p:nvSpPr>
        <p:spPr>
          <a:xfrm>
            <a:off x="3071830" y="1159992"/>
            <a:ext cx="616179"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1</a:t>
            </a:r>
            <a:endParaRPr sz="900" b="0" i="0" u="none" strike="noStrike" cap="none" dirty="0">
              <a:solidFill>
                <a:srgbClr val="202120"/>
              </a:solidFill>
              <a:latin typeface="PT Serif"/>
              <a:ea typeface="PT Serif"/>
              <a:cs typeface="PT Serif"/>
              <a:sym typeface="PT Serif"/>
            </a:endParaRPr>
          </a:p>
        </p:txBody>
      </p:sp>
      <p:sp>
        <p:nvSpPr>
          <p:cNvPr id="887" name="Google Shape;887;p23"/>
          <p:cNvSpPr txBox="1"/>
          <p:nvPr/>
        </p:nvSpPr>
        <p:spPr>
          <a:xfrm>
            <a:off x="5294286" y="1159992"/>
            <a:ext cx="616179"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2</a:t>
            </a:r>
            <a:endParaRPr sz="900" b="0" i="0" u="none" strike="noStrike" cap="none" dirty="0">
              <a:solidFill>
                <a:srgbClr val="202120"/>
              </a:solidFill>
              <a:latin typeface="PT Serif"/>
              <a:ea typeface="PT Serif"/>
              <a:cs typeface="PT Serif"/>
              <a:sym typeface="PT Serif"/>
            </a:endParaRPr>
          </a:p>
        </p:txBody>
      </p:sp>
      <p:sp>
        <p:nvSpPr>
          <p:cNvPr id="888" name="Google Shape;888;p23"/>
          <p:cNvSpPr txBox="1"/>
          <p:nvPr/>
        </p:nvSpPr>
        <p:spPr>
          <a:xfrm>
            <a:off x="7417192" y="1159992"/>
            <a:ext cx="616179"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3</a:t>
            </a:r>
            <a:endParaRPr sz="900" b="0" i="0" u="none" strike="noStrike" cap="none" dirty="0">
              <a:solidFill>
                <a:srgbClr val="202120"/>
              </a:solidFill>
              <a:latin typeface="PT Serif"/>
              <a:ea typeface="PT Serif"/>
              <a:cs typeface="PT Serif"/>
              <a:sym typeface="PT Serif"/>
            </a:endParaRPr>
          </a:p>
        </p:txBody>
      </p:sp>
      <p:sp>
        <p:nvSpPr>
          <p:cNvPr id="889" name="Google Shape;889;p23"/>
          <p:cNvSpPr txBox="1"/>
          <p:nvPr/>
        </p:nvSpPr>
        <p:spPr>
          <a:xfrm>
            <a:off x="9461270" y="1159992"/>
            <a:ext cx="616179"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4</a:t>
            </a:r>
            <a:endParaRPr sz="900" b="0" i="0" u="none" strike="noStrike" cap="none" dirty="0">
              <a:solidFill>
                <a:srgbClr val="202120"/>
              </a:solidFill>
              <a:latin typeface="PT Serif"/>
              <a:ea typeface="PT Serif"/>
              <a:cs typeface="PT Serif"/>
              <a:sym typeface="PT Serif"/>
            </a:endParaRPr>
          </a:p>
        </p:txBody>
      </p:sp>
      <p:sp>
        <p:nvSpPr>
          <p:cNvPr id="890" name="Google Shape;890;p23"/>
          <p:cNvSpPr txBox="1"/>
          <p:nvPr/>
        </p:nvSpPr>
        <p:spPr>
          <a:xfrm>
            <a:off x="10899480" y="1389276"/>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10: 03/23 – 03/30</a:t>
            </a:r>
            <a:endParaRPr sz="900" b="0" i="0" u="none" strike="noStrike" cap="none" dirty="0">
              <a:solidFill>
                <a:srgbClr val="202120"/>
              </a:solidFill>
              <a:latin typeface="PT Serif"/>
              <a:ea typeface="PT Serif"/>
              <a:cs typeface="PT Serif"/>
              <a:sym typeface="PT Serif"/>
            </a:endParaRPr>
          </a:p>
        </p:txBody>
      </p:sp>
      <p:sp>
        <p:nvSpPr>
          <p:cNvPr id="891" name="Google Shape;891;p23"/>
          <p:cNvSpPr txBox="1"/>
          <p:nvPr/>
        </p:nvSpPr>
        <p:spPr>
          <a:xfrm>
            <a:off x="10771224" y="1159991"/>
            <a:ext cx="845348"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5</a:t>
            </a:r>
            <a:endParaRPr sz="900" b="0" i="0" u="none" strike="noStrike" cap="none" dirty="0">
              <a:solidFill>
                <a:srgbClr val="202120"/>
              </a:solidFill>
              <a:latin typeface="PT Serif"/>
              <a:ea typeface="PT Serif"/>
              <a:cs typeface="PT Serif"/>
              <a:sym typeface="PT Serif"/>
            </a:endParaRPr>
          </a:p>
        </p:txBody>
      </p:sp>
      <p:sp>
        <p:nvSpPr>
          <p:cNvPr id="892" name="Google Shape;892;p23"/>
          <p:cNvSpPr/>
          <p:nvPr/>
        </p:nvSpPr>
        <p:spPr>
          <a:xfrm>
            <a:off x="4559481" y="4357313"/>
            <a:ext cx="2084815" cy="399727"/>
          </a:xfrm>
          <a:prstGeom prst="rect">
            <a:avLst/>
          </a:prstGeom>
          <a:solidFill>
            <a:schemeClr val="accent3"/>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POC for data flow</a:t>
            </a:r>
            <a:endParaRPr sz="1400" b="0" i="0" u="none" strike="noStrike" cap="none" dirty="0">
              <a:solidFill>
                <a:srgbClr val="000000"/>
              </a:solidFill>
              <a:latin typeface="Arial"/>
              <a:ea typeface="Arial"/>
              <a:cs typeface="Arial"/>
              <a:sym typeface="Arial"/>
            </a:endParaRPr>
          </a:p>
        </p:txBody>
      </p:sp>
      <p:sp>
        <p:nvSpPr>
          <p:cNvPr id="893" name="Google Shape;893;p23"/>
          <p:cNvSpPr/>
          <p:nvPr/>
        </p:nvSpPr>
        <p:spPr>
          <a:xfrm>
            <a:off x="10771224" y="4348837"/>
            <a:ext cx="845348" cy="399727"/>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Test &amp; Refine</a:t>
            </a:r>
            <a:endParaRPr sz="1400" b="0" i="0" u="none" strike="noStrike" cap="none" dirty="0">
              <a:solidFill>
                <a:srgbClr val="000000"/>
              </a:solidFill>
              <a:latin typeface="Arial"/>
              <a:ea typeface="Arial"/>
              <a:cs typeface="Arial"/>
              <a:sym typeface="Arial"/>
            </a:endParaRPr>
          </a:p>
        </p:txBody>
      </p:sp>
      <p:sp>
        <p:nvSpPr>
          <p:cNvPr id="894" name="Google Shape;894;p23"/>
          <p:cNvSpPr/>
          <p:nvPr/>
        </p:nvSpPr>
        <p:spPr>
          <a:xfrm>
            <a:off x="1482028" y="4348837"/>
            <a:ext cx="906977" cy="399727"/>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Create tech discovery plan</a:t>
            </a:r>
            <a:endParaRPr sz="1400" b="0" i="0" u="none" strike="noStrike" cap="none" dirty="0">
              <a:solidFill>
                <a:srgbClr val="000000"/>
              </a:solidFill>
              <a:latin typeface="Arial"/>
              <a:ea typeface="Arial"/>
              <a:cs typeface="Arial"/>
              <a:sym typeface="Arial"/>
            </a:endParaRPr>
          </a:p>
        </p:txBody>
      </p:sp>
      <p:sp>
        <p:nvSpPr>
          <p:cNvPr id="895" name="Google Shape;895;p23"/>
          <p:cNvSpPr/>
          <p:nvPr/>
        </p:nvSpPr>
        <p:spPr>
          <a:xfrm>
            <a:off x="1482028" y="2729812"/>
            <a:ext cx="906977" cy="36242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Immersion &amp; onboarding</a:t>
            </a:r>
            <a:endParaRPr sz="900" b="0" i="0" u="none" strike="noStrike" cap="none" dirty="0">
              <a:solidFill>
                <a:srgbClr val="FDFFFD"/>
              </a:solidFill>
              <a:latin typeface="PT Serif"/>
              <a:ea typeface="PT Serif"/>
              <a:cs typeface="PT Serif"/>
              <a:sym typeface="PT Serif"/>
            </a:endParaRPr>
          </a:p>
        </p:txBody>
      </p:sp>
      <p:sp>
        <p:nvSpPr>
          <p:cNvPr id="896" name="Google Shape;896;p23"/>
          <p:cNvSpPr/>
          <p:nvPr/>
        </p:nvSpPr>
        <p:spPr>
          <a:xfrm>
            <a:off x="1482028" y="4773833"/>
            <a:ext cx="906977" cy="399727"/>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Immersion &amp; onboarding</a:t>
            </a:r>
            <a:endParaRPr sz="900" b="0" i="0" u="none" strike="noStrike" cap="none" dirty="0">
              <a:solidFill>
                <a:srgbClr val="FDFFFD"/>
              </a:solidFill>
              <a:latin typeface="PT Serif"/>
              <a:ea typeface="PT Serif"/>
              <a:cs typeface="PT Serif"/>
              <a:sym typeface="PT Serif"/>
            </a:endParaRPr>
          </a:p>
        </p:txBody>
      </p:sp>
      <p:sp>
        <p:nvSpPr>
          <p:cNvPr id="897" name="Google Shape;897;p23"/>
          <p:cNvSpPr/>
          <p:nvPr/>
        </p:nvSpPr>
        <p:spPr>
          <a:xfrm>
            <a:off x="446821" y="1910192"/>
            <a:ext cx="953583"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Product &amp; Delivery</a:t>
            </a:r>
            <a:endParaRPr sz="900" b="1" i="0" u="none" strike="noStrike" cap="none" dirty="0">
              <a:solidFill>
                <a:srgbClr val="202120"/>
              </a:solidFill>
              <a:latin typeface="PT Serif"/>
              <a:ea typeface="PT Serif"/>
              <a:cs typeface="PT Serif"/>
              <a:sym typeface="PT Serif"/>
            </a:endParaRPr>
          </a:p>
        </p:txBody>
      </p:sp>
      <p:sp>
        <p:nvSpPr>
          <p:cNvPr id="898" name="Google Shape;898;p23"/>
          <p:cNvSpPr/>
          <p:nvPr/>
        </p:nvSpPr>
        <p:spPr>
          <a:xfrm>
            <a:off x="446821" y="4375713"/>
            <a:ext cx="953583"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Engineering &amp; Development</a:t>
            </a:r>
            <a:endParaRPr sz="900" b="1" i="0" u="none" strike="noStrike" cap="none" dirty="0">
              <a:solidFill>
                <a:srgbClr val="202120"/>
              </a:solidFill>
              <a:latin typeface="PT Serif"/>
              <a:ea typeface="PT Serif"/>
              <a:cs typeface="PT Serif"/>
              <a:sym typeface="PT Serif"/>
            </a:endParaRPr>
          </a:p>
        </p:txBody>
      </p:sp>
      <p:sp>
        <p:nvSpPr>
          <p:cNvPr id="899" name="Google Shape;899;p23"/>
          <p:cNvSpPr txBox="1"/>
          <p:nvPr/>
        </p:nvSpPr>
        <p:spPr>
          <a:xfrm>
            <a:off x="4821026" y="3313160"/>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Voice of Veteran </a:t>
            </a:r>
            <a:endParaRPr sz="900" b="0" i="0" u="none" strike="noStrike" cap="none" dirty="0">
              <a:solidFill>
                <a:srgbClr val="202120"/>
              </a:solidFill>
              <a:latin typeface="PT Serif"/>
              <a:ea typeface="PT Serif"/>
              <a:cs typeface="PT Serif"/>
              <a:sym typeface="PT Serif"/>
            </a:endParaRPr>
          </a:p>
        </p:txBody>
      </p:sp>
      <p:sp>
        <p:nvSpPr>
          <p:cNvPr id="900" name="Google Shape;900;p23"/>
          <p:cNvSpPr txBox="1"/>
          <p:nvPr/>
        </p:nvSpPr>
        <p:spPr>
          <a:xfrm>
            <a:off x="6947473" y="3306176"/>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Voice of Veteran </a:t>
            </a:r>
            <a:endParaRPr sz="900" b="0" i="0" u="none" strike="noStrike" cap="none" dirty="0">
              <a:solidFill>
                <a:srgbClr val="202120"/>
              </a:solidFill>
              <a:latin typeface="PT Serif"/>
              <a:ea typeface="PT Serif"/>
              <a:cs typeface="PT Serif"/>
              <a:sym typeface="PT Serif"/>
            </a:endParaRPr>
          </a:p>
        </p:txBody>
      </p:sp>
      <p:sp>
        <p:nvSpPr>
          <p:cNvPr id="901" name="Google Shape;901;p23"/>
          <p:cNvSpPr/>
          <p:nvPr/>
        </p:nvSpPr>
        <p:spPr>
          <a:xfrm>
            <a:off x="5011507" y="3171931"/>
            <a:ext cx="91440" cy="91897"/>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02" name="Google Shape;902;p23"/>
          <p:cNvSpPr/>
          <p:nvPr/>
        </p:nvSpPr>
        <p:spPr>
          <a:xfrm>
            <a:off x="7198184" y="3198083"/>
            <a:ext cx="91440" cy="91897"/>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03" name="Google Shape;903;p23"/>
          <p:cNvSpPr/>
          <p:nvPr/>
        </p:nvSpPr>
        <p:spPr>
          <a:xfrm>
            <a:off x="1482028" y="3142778"/>
            <a:ext cx="906977" cy="399727"/>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Immersion &amp; onboarding</a:t>
            </a:r>
            <a:endParaRPr sz="900" b="0" i="0" u="none" strike="noStrike" cap="none" dirty="0">
              <a:solidFill>
                <a:srgbClr val="FDFFFD"/>
              </a:solidFill>
              <a:latin typeface="PT Serif"/>
              <a:ea typeface="PT Serif"/>
              <a:cs typeface="PT Serif"/>
              <a:sym typeface="PT Serif"/>
            </a:endParaRPr>
          </a:p>
        </p:txBody>
      </p:sp>
      <p:sp>
        <p:nvSpPr>
          <p:cNvPr id="904" name="Google Shape;904;p23"/>
          <p:cNvSpPr/>
          <p:nvPr/>
        </p:nvSpPr>
        <p:spPr>
          <a:xfrm>
            <a:off x="1482028" y="3571143"/>
            <a:ext cx="906977" cy="399727"/>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PIV Onboarding</a:t>
            </a:r>
            <a:endParaRPr sz="1400" b="0" i="0" u="none" strike="noStrike" cap="none" dirty="0">
              <a:solidFill>
                <a:srgbClr val="000000"/>
              </a:solidFill>
              <a:latin typeface="Arial"/>
              <a:ea typeface="Arial"/>
              <a:cs typeface="Arial"/>
              <a:sym typeface="Arial"/>
            </a:endParaRPr>
          </a:p>
        </p:txBody>
      </p:sp>
      <p:sp>
        <p:nvSpPr>
          <p:cNvPr id="905" name="Google Shape;905;p23"/>
          <p:cNvSpPr/>
          <p:nvPr/>
        </p:nvSpPr>
        <p:spPr>
          <a:xfrm>
            <a:off x="446821" y="3171799"/>
            <a:ext cx="953583"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User Experience &amp; Design</a:t>
            </a:r>
            <a:endParaRPr sz="900" b="1" i="0" u="none" strike="noStrike" cap="none" dirty="0">
              <a:solidFill>
                <a:srgbClr val="202120"/>
              </a:solidFill>
              <a:latin typeface="PT Serif"/>
              <a:ea typeface="PT Serif"/>
              <a:cs typeface="PT Serif"/>
              <a:sym typeface="PT Serif"/>
            </a:endParaRPr>
          </a:p>
        </p:txBody>
      </p:sp>
      <p:pic>
        <p:nvPicPr>
          <p:cNvPr id="906" name="Google Shape;906;p23"/>
          <p:cNvPicPr preferRelativeResize="0"/>
          <p:nvPr/>
        </p:nvPicPr>
        <p:blipFill rotWithShape="1">
          <a:blip r:embed="rId3">
            <a:alphaModFix/>
          </a:blip>
          <a:srcRect/>
          <a:stretch/>
        </p:blipFill>
        <p:spPr>
          <a:xfrm>
            <a:off x="417438" y="3699822"/>
            <a:ext cx="292608" cy="292608"/>
          </a:xfrm>
          <a:prstGeom prst="rect">
            <a:avLst/>
          </a:prstGeom>
          <a:noFill/>
          <a:ln>
            <a:noFill/>
          </a:ln>
        </p:spPr>
      </p:pic>
      <p:pic>
        <p:nvPicPr>
          <p:cNvPr id="907" name="Google Shape;907;p23"/>
          <p:cNvPicPr preferRelativeResize="0"/>
          <p:nvPr/>
        </p:nvPicPr>
        <p:blipFill rotWithShape="1">
          <a:blip r:embed="rId4">
            <a:alphaModFix/>
          </a:blip>
          <a:srcRect/>
          <a:stretch/>
        </p:blipFill>
        <p:spPr>
          <a:xfrm>
            <a:off x="417438" y="2301795"/>
            <a:ext cx="292608" cy="292608"/>
          </a:xfrm>
          <a:prstGeom prst="rect">
            <a:avLst/>
          </a:prstGeom>
          <a:noFill/>
          <a:ln>
            <a:noFill/>
          </a:ln>
        </p:spPr>
      </p:pic>
      <p:cxnSp>
        <p:nvCxnSpPr>
          <p:cNvPr id="908" name="Google Shape;908;p23"/>
          <p:cNvCxnSpPr/>
          <p:nvPr/>
        </p:nvCxnSpPr>
        <p:spPr>
          <a:xfrm>
            <a:off x="2408196" y="1321940"/>
            <a:ext cx="0" cy="4871216"/>
          </a:xfrm>
          <a:prstGeom prst="straightConnector1">
            <a:avLst/>
          </a:prstGeom>
          <a:noFill/>
          <a:ln w="9525" cap="flat" cmpd="sng">
            <a:solidFill>
              <a:srgbClr val="747C74"/>
            </a:solidFill>
            <a:prstDash val="solid"/>
            <a:round/>
            <a:headEnd type="none" w="sm" len="sm"/>
            <a:tailEnd type="none" w="sm" len="sm"/>
          </a:ln>
        </p:spPr>
      </p:cxnSp>
      <p:grpSp>
        <p:nvGrpSpPr>
          <p:cNvPr id="909" name="Google Shape;909;p23"/>
          <p:cNvGrpSpPr/>
          <p:nvPr/>
        </p:nvGrpSpPr>
        <p:grpSpPr>
          <a:xfrm>
            <a:off x="3471612" y="1321940"/>
            <a:ext cx="7278410" cy="4849697"/>
            <a:chOff x="6971243" y="3663280"/>
            <a:chExt cx="14166394" cy="7593526"/>
          </a:xfrm>
        </p:grpSpPr>
        <p:cxnSp>
          <p:nvCxnSpPr>
            <p:cNvPr id="910" name="Google Shape;910;p23"/>
            <p:cNvCxnSpPr/>
            <p:nvPr/>
          </p:nvCxnSpPr>
          <p:spPr>
            <a:xfrm>
              <a:off x="17320200"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911" name="Google Shape;911;p23"/>
            <p:cNvCxnSpPr/>
            <p:nvPr/>
          </p:nvCxnSpPr>
          <p:spPr>
            <a:xfrm>
              <a:off x="6971243"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912" name="Google Shape;912;p23"/>
            <p:cNvCxnSpPr/>
            <p:nvPr/>
          </p:nvCxnSpPr>
          <p:spPr>
            <a:xfrm>
              <a:off x="9041035"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913" name="Google Shape;913;p23"/>
            <p:cNvCxnSpPr/>
            <p:nvPr/>
          </p:nvCxnSpPr>
          <p:spPr>
            <a:xfrm>
              <a:off x="11110827"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914" name="Google Shape;914;p23"/>
            <p:cNvCxnSpPr/>
            <p:nvPr/>
          </p:nvCxnSpPr>
          <p:spPr>
            <a:xfrm>
              <a:off x="13180616"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915" name="Google Shape;915;p23"/>
            <p:cNvCxnSpPr/>
            <p:nvPr/>
          </p:nvCxnSpPr>
          <p:spPr>
            <a:xfrm>
              <a:off x="15250408"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916" name="Google Shape;916;p23"/>
            <p:cNvCxnSpPr/>
            <p:nvPr/>
          </p:nvCxnSpPr>
          <p:spPr>
            <a:xfrm>
              <a:off x="19389989"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917" name="Google Shape;917;p23"/>
            <p:cNvCxnSpPr/>
            <p:nvPr/>
          </p:nvCxnSpPr>
          <p:spPr>
            <a:xfrm>
              <a:off x="21137637" y="3684251"/>
              <a:ext cx="0" cy="7572555"/>
            </a:xfrm>
            <a:prstGeom prst="straightConnector1">
              <a:avLst/>
            </a:prstGeom>
            <a:noFill/>
            <a:ln w="9525" cap="flat" cmpd="sng">
              <a:solidFill>
                <a:srgbClr val="7F7F7F"/>
              </a:solidFill>
              <a:prstDash val="solid"/>
              <a:round/>
              <a:headEnd type="none" w="sm" len="sm"/>
              <a:tailEnd type="none" w="sm" len="sm"/>
            </a:ln>
          </p:spPr>
        </p:cxnSp>
      </p:grpSp>
      <p:sp>
        <p:nvSpPr>
          <p:cNvPr id="918" name="Google Shape;918;p23"/>
          <p:cNvSpPr/>
          <p:nvPr/>
        </p:nvSpPr>
        <p:spPr>
          <a:xfrm>
            <a:off x="1463775" y="1885119"/>
            <a:ext cx="10170288" cy="4293564"/>
          </a:xfrm>
          <a:prstGeom prst="rect">
            <a:avLst/>
          </a:prstGeom>
          <a:noFill/>
          <a:ln w="9525" cap="flat" cmpd="sng">
            <a:solidFill>
              <a:srgbClr val="7F7F7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cxnSp>
        <p:nvCxnSpPr>
          <p:cNvPr id="919" name="Google Shape;919;p23"/>
          <p:cNvCxnSpPr/>
          <p:nvPr/>
        </p:nvCxnSpPr>
        <p:spPr>
          <a:xfrm>
            <a:off x="431992" y="3117506"/>
            <a:ext cx="11216897" cy="0"/>
          </a:xfrm>
          <a:prstGeom prst="straightConnector1">
            <a:avLst/>
          </a:prstGeom>
          <a:noFill/>
          <a:ln w="9525" cap="flat" cmpd="sng">
            <a:solidFill>
              <a:srgbClr val="747C74"/>
            </a:solidFill>
            <a:prstDash val="solid"/>
            <a:round/>
            <a:headEnd type="none" w="sm" len="sm"/>
            <a:tailEnd type="none" w="sm" len="sm"/>
          </a:ln>
        </p:spPr>
      </p:cxnSp>
      <p:cxnSp>
        <p:nvCxnSpPr>
          <p:cNvPr id="920" name="Google Shape;920;p23"/>
          <p:cNvCxnSpPr/>
          <p:nvPr/>
        </p:nvCxnSpPr>
        <p:spPr>
          <a:xfrm>
            <a:off x="431994" y="4323565"/>
            <a:ext cx="11202068" cy="0"/>
          </a:xfrm>
          <a:prstGeom prst="straightConnector1">
            <a:avLst/>
          </a:prstGeom>
          <a:noFill/>
          <a:ln w="9525" cap="flat" cmpd="sng">
            <a:solidFill>
              <a:srgbClr val="747C74"/>
            </a:solidFill>
            <a:prstDash val="solid"/>
            <a:round/>
            <a:headEnd type="none" w="sm" len="sm"/>
            <a:tailEnd type="none" w="sm" len="sm"/>
          </a:ln>
        </p:spPr>
      </p:cxnSp>
      <p:sp>
        <p:nvSpPr>
          <p:cNvPr id="921" name="Google Shape;921;p23"/>
          <p:cNvSpPr/>
          <p:nvPr/>
        </p:nvSpPr>
        <p:spPr>
          <a:xfrm>
            <a:off x="3497625" y="2387863"/>
            <a:ext cx="2074815" cy="409581"/>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Prioritized backlog</a:t>
            </a:r>
            <a:endParaRPr sz="1400" b="0" i="0" u="none" strike="noStrike" cap="none" dirty="0">
              <a:solidFill>
                <a:srgbClr val="000000"/>
              </a:solidFill>
              <a:latin typeface="Arial"/>
              <a:ea typeface="Arial"/>
              <a:cs typeface="Arial"/>
              <a:sym typeface="Arial"/>
            </a:endParaRPr>
          </a:p>
        </p:txBody>
      </p:sp>
      <p:sp>
        <p:nvSpPr>
          <p:cNvPr id="922" name="Google Shape;922;p23"/>
          <p:cNvSpPr/>
          <p:nvPr/>
        </p:nvSpPr>
        <p:spPr>
          <a:xfrm>
            <a:off x="5618846" y="1917117"/>
            <a:ext cx="3149459" cy="39972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Create Change Management or Communications Plan</a:t>
            </a:r>
            <a:endParaRPr sz="1400" b="0" i="0" u="none" strike="noStrike" cap="none" dirty="0">
              <a:solidFill>
                <a:srgbClr val="000000"/>
              </a:solidFill>
              <a:latin typeface="Arial"/>
              <a:ea typeface="Arial"/>
              <a:cs typeface="Arial"/>
              <a:sym typeface="Arial"/>
            </a:endParaRPr>
          </a:p>
        </p:txBody>
      </p:sp>
      <p:sp>
        <p:nvSpPr>
          <p:cNvPr id="923" name="Google Shape;923;p23"/>
          <p:cNvSpPr/>
          <p:nvPr/>
        </p:nvSpPr>
        <p:spPr>
          <a:xfrm>
            <a:off x="8806716" y="1917117"/>
            <a:ext cx="2809858" cy="39972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Handover plan implementation; prepare for launch</a:t>
            </a:r>
            <a:endParaRPr sz="1400" b="0" i="0" u="none" strike="noStrike" cap="none" dirty="0">
              <a:solidFill>
                <a:srgbClr val="000000"/>
              </a:solidFill>
              <a:latin typeface="Arial"/>
              <a:ea typeface="Arial"/>
              <a:cs typeface="Arial"/>
              <a:sym typeface="Arial"/>
            </a:endParaRPr>
          </a:p>
        </p:txBody>
      </p:sp>
      <p:sp>
        <p:nvSpPr>
          <p:cNvPr id="924" name="Google Shape;924;p23"/>
          <p:cNvSpPr/>
          <p:nvPr/>
        </p:nvSpPr>
        <p:spPr>
          <a:xfrm>
            <a:off x="1482028" y="1917117"/>
            <a:ext cx="3028063" cy="39972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Build backlog</a:t>
            </a:r>
            <a:endParaRPr sz="1400" b="0" i="0" u="none" strike="noStrike" cap="none" dirty="0">
              <a:solidFill>
                <a:srgbClr val="000000"/>
              </a:solidFill>
              <a:latin typeface="Arial"/>
              <a:ea typeface="Arial"/>
              <a:cs typeface="Arial"/>
              <a:sym typeface="Arial"/>
            </a:endParaRPr>
          </a:p>
        </p:txBody>
      </p:sp>
      <p:sp>
        <p:nvSpPr>
          <p:cNvPr id="925" name="Google Shape;925;p23"/>
          <p:cNvSpPr/>
          <p:nvPr/>
        </p:nvSpPr>
        <p:spPr>
          <a:xfrm>
            <a:off x="8806716" y="2381112"/>
            <a:ext cx="2809858" cy="445329"/>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Product Launch Collaboration Cycle (as needed)</a:t>
            </a:r>
            <a:endParaRPr sz="900" b="0" i="0" u="none" strike="noStrike" cap="none" dirty="0">
              <a:solidFill>
                <a:srgbClr val="FDFFFD"/>
              </a:solidFill>
              <a:latin typeface="PT Serif"/>
              <a:ea typeface="PT Serif"/>
              <a:cs typeface="PT Serif"/>
              <a:sym typeface="PT Serif"/>
            </a:endParaRPr>
          </a:p>
        </p:txBody>
      </p:sp>
      <p:sp>
        <p:nvSpPr>
          <p:cNvPr id="926" name="Google Shape;926;p23"/>
          <p:cNvSpPr/>
          <p:nvPr/>
        </p:nvSpPr>
        <p:spPr>
          <a:xfrm>
            <a:off x="2433139" y="4348838"/>
            <a:ext cx="2076955" cy="391434"/>
          </a:xfrm>
          <a:prstGeom prst="rect">
            <a:avLst/>
          </a:prstGeom>
          <a:solidFill>
            <a:schemeClr val="accent3"/>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Data discovery</a:t>
            </a:r>
            <a:endParaRPr sz="1400" b="0" i="0" u="none" strike="noStrike" cap="none" dirty="0">
              <a:solidFill>
                <a:srgbClr val="000000"/>
              </a:solidFill>
              <a:latin typeface="Arial"/>
              <a:ea typeface="Arial"/>
              <a:cs typeface="Arial"/>
              <a:sym typeface="Arial"/>
            </a:endParaRPr>
          </a:p>
        </p:txBody>
      </p:sp>
      <p:sp>
        <p:nvSpPr>
          <p:cNvPr id="927" name="Google Shape;927;p23"/>
          <p:cNvSpPr/>
          <p:nvPr/>
        </p:nvSpPr>
        <p:spPr>
          <a:xfrm>
            <a:off x="4546440" y="4773833"/>
            <a:ext cx="4214873" cy="399727"/>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Build solution (form UI, data connections, storage, etc.)</a:t>
            </a:r>
            <a:endParaRPr sz="1400" b="0" i="0" u="none" strike="noStrike" cap="none" dirty="0">
              <a:solidFill>
                <a:srgbClr val="000000"/>
              </a:solidFill>
              <a:latin typeface="Arial"/>
              <a:ea typeface="Arial"/>
              <a:cs typeface="Arial"/>
              <a:sym typeface="Arial"/>
            </a:endParaRPr>
          </a:p>
        </p:txBody>
      </p:sp>
      <p:sp>
        <p:nvSpPr>
          <p:cNvPr id="928" name="Google Shape;928;p23"/>
          <p:cNvSpPr/>
          <p:nvPr/>
        </p:nvSpPr>
        <p:spPr>
          <a:xfrm>
            <a:off x="8806716" y="4773833"/>
            <a:ext cx="1925293" cy="399727"/>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UAT</a:t>
            </a:r>
            <a:endParaRPr sz="1400" b="0" i="0" u="none" strike="noStrike" cap="none" dirty="0">
              <a:solidFill>
                <a:srgbClr val="000000"/>
              </a:solidFill>
              <a:latin typeface="Arial"/>
              <a:ea typeface="Arial"/>
              <a:cs typeface="Arial"/>
              <a:sym typeface="Arial"/>
            </a:endParaRPr>
          </a:p>
        </p:txBody>
      </p:sp>
      <p:sp>
        <p:nvSpPr>
          <p:cNvPr id="929" name="Google Shape;929;p23"/>
          <p:cNvSpPr/>
          <p:nvPr/>
        </p:nvSpPr>
        <p:spPr>
          <a:xfrm>
            <a:off x="2433139" y="4772231"/>
            <a:ext cx="2076955" cy="401329"/>
          </a:xfrm>
          <a:prstGeom prst="rect">
            <a:avLst/>
          </a:prstGeom>
          <a:solidFill>
            <a:schemeClr val="accent3"/>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Define data flows - Systems mapping </a:t>
            </a:r>
            <a:endParaRPr sz="900" b="0" i="0" u="none" strike="noStrike" cap="none" dirty="0">
              <a:solidFill>
                <a:srgbClr val="FDFFFD"/>
              </a:solidFill>
              <a:latin typeface="PT Serif"/>
              <a:ea typeface="PT Serif"/>
              <a:cs typeface="PT Serif"/>
              <a:sym typeface="PT Serif"/>
            </a:endParaRPr>
          </a:p>
        </p:txBody>
      </p:sp>
      <p:sp>
        <p:nvSpPr>
          <p:cNvPr id="930" name="Google Shape;930;p23"/>
          <p:cNvSpPr/>
          <p:nvPr/>
        </p:nvSpPr>
        <p:spPr>
          <a:xfrm>
            <a:off x="3071829" y="3997801"/>
            <a:ext cx="1438263" cy="300491"/>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User flows</a:t>
            </a:r>
            <a:endParaRPr sz="1400" b="0" i="0" u="none" strike="noStrike" cap="none" dirty="0">
              <a:solidFill>
                <a:srgbClr val="000000"/>
              </a:solidFill>
              <a:latin typeface="Arial"/>
              <a:ea typeface="Arial"/>
              <a:cs typeface="Arial"/>
              <a:sym typeface="Arial"/>
            </a:endParaRPr>
          </a:p>
        </p:txBody>
      </p:sp>
      <p:sp>
        <p:nvSpPr>
          <p:cNvPr id="931" name="Google Shape;931;p23"/>
          <p:cNvSpPr/>
          <p:nvPr/>
        </p:nvSpPr>
        <p:spPr>
          <a:xfrm>
            <a:off x="2415015" y="3149562"/>
            <a:ext cx="871897" cy="489355"/>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Testing prep</a:t>
            </a:r>
            <a:endParaRPr sz="900" b="0" i="0" u="none" strike="noStrike" cap="none" dirty="0">
              <a:solidFill>
                <a:srgbClr val="FDFFFD"/>
              </a:solidFill>
              <a:latin typeface="PT Serif"/>
              <a:ea typeface="PT Serif"/>
              <a:cs typeface="PT Serif"/>
              <a:sym typeface="PT Serif"/>
            </a:endParaRPr>
          </a:p>
        </p:txBody>
      </p:sp>
      <p:sp>
        <p:nvSpPr>
          <p:cNvPr id="932" name="Google Shape;932;p23"/>
          <p:cNvSpPr/>
          <p:nvPr/>
        </p:nvSpPr>
        <p:spPr>
          <a:xfrm>
            <a:off x="5949938" y="3163992"/>
            <a:ext cx="683924" cy="489355"/>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Testing prep &amp; recruiting</a:t>
            </a:r>
            <a:endParaRPr sz="900" b="0" i="0" u="none" strike="noStrike" cap="none" dirty="0">
              <a:solidFill>
                <a:srgbClr val="FDFFFD"/>
              </a:solidFill>
              <a:latin typeface="PT Serif"/>
              <a:ea typeface="PT Serif"/>
              <a:cs typeface="PT Serif"/>
              <a:sym typeface="PT Serif"/>
            </a:endParaRPr>
          </a:p>
        </p:txBody>
      </p:sp>
      <p:sp>
        <p:nvSpPr>
          <p:cNvPr id="933" name="Google Shape;933;p23"/>
          <p:cNvSpPr/>
          <p:nvPr/>
        </p:nvSpPr>
        <p:spPr>
          <a:xfrm>
            <a:off x="4545986" y="3664837"/>
            <a:ext cx="2084815" cy="300375"/>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Design iterations</a:t>
            </a:r>
            <a:endParaRPr sz="1400" b="0" i="0" u="none" strike="noStrike" cap="none" dirty="0">
              <a:solidFill>
                <a:srgbClr val="000000"/>
              </a:solidFill>
              <a:latin typeface="Arial"/>
              <a:ea typeface="Arial"/>
              <a:cs typeface="Arial"/>
              <a:sym typeface="Arial"/>
            </a:endParaRPr>
          </a:p>
        </p:txBody>
      </p:sp>
      <p:sp>
        <p:nvSpPr>
          <p:cNvPr id="934" name="Google Shape;934;p23"/>
          <p:cNvSpPr/>
          <p:nvPr/>
        </p:nvSpPr>
        <p:spPr>
          <a:xfrm>
            <a:off x="1482028" y="2342118"/>
            <a:ext cx="906977" cy="36242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PIV Onboarding</a:t>
            </a:r>
            <a:endParaRPr sz="1400" b="0" i="0" u="none" strike="noStrike" cap="none" dirty="0">
              <a:solidFill>
                <a:srgbClr val="000000"/>
              </a:solidFill>
              <a:latin typeface="Arial"/>
              <a:ea typeface="Arial"/>
              <a:cs typeface="Arial"/>
              <a:sym typeface="Arial"/>
            </a:endParaRPr>
          </a:p>
        </p:txBody>
      </p:sp>
      <p:sp>
        <p:nvSpPr>
          <p:cNvPr id="935" name="Google Shape;935;p23"/>
          <p:cNvSpPr/>
          <p:nvPr/>
        </p:nvSpPr>
        <p:spPr>
          <a:xfrm>
            <a:off x="2433139" y="3664721"/>
            <a:ext cx="2076955" cy="300375"/>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Wireframes &amp; Design</a:t>
            </a:r>
            <a:endParaRPr sz="1400" b="0" i="0" u="none" strike="noStrike" cap="none" dirty="0">
              <a:solidFill>
                <a:srgbClr val="000000"/>
              </a:solidFill>
              <a:latin typeface="Arial"/>
              <a:ea typeface="Arial"/>
              <a:cs typeface="Arial"/>
              <a:sym typeface="Arial"/>
            </a:endParaRPr>
          </a:p>
        </p:txBody>
      </p:sp>
      <p:sp>
        <p:nvSpPr>
          <p:cNvPr id="936" name="Google Shape;936;p23"/>
          <p:cNvSpPr/>
          <p:nvPr/>
        </p:nvSpPr>
        <p:spPr>
          <a:xfrm>
            <a:off x="6682874" y="3664721"/>
            <a:ext cx="2084815" cy="298466"/>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Design iterations</a:t>
            </a:r>
            <a:endParaRPr sz="900" b="0" i="0" u="none" strike="noStrike" cap="none" dirty="0">
              <a:solidFill>
                <a:srgbClr val="FDFFFD"/>
              </a:solidFill>
              <a:latin typeface="PT Serif"/>
              <a:ea typeface="PT Serif"/>
              <a:cs typeface="PT Serif"/>
              <a:sym typeface="PT Serif"/>
            </a:endParaRPr>
          </a:p>
        </p:txBody>
      </p:sp>
      <p:sp>
        <p:nvSpPr>
          <p:cNvPr id="937" name="Google Shape;937;p23"/>
          <p:cNvSpPr/>
          <p:nvPr/>
        </p:nvSpPr>
        <p:spPr>
          <a:xfrm>
            <a:off x="10771224" y="3142780"/>
            <a:ext cx="845348" cy="489355"/>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Create post-MVP design refinements</a:t>
            </a:r>
            <a:endParaRPr sz="900" b="0" i="0" u="none" strike="noStrike" cap="none" dirty="0">
              <a:solidFill>
                <a:srgbClr val="FDFFFD"/>
              </a:solidFill>
              <a:latin typeface="PT Serif"/>
              <a:ea typeface="PT Serif"/>
              <a:cs typeface="PT Serif"/>
              <a:sym typeface="PT Serif"/>
            </a:endParaRPr>
          </a:p>
        </p:txBody>
      </p:sp>
      <p:sp>
        <p:nvSpPr>
          <p:cNvPr id="938" name="Google Shape;938;p23"/>
          <p:cNvSpPr/>
          <p:nvPr/>
        </p:nvSpPr>
        <p:spPr>
          <a:xfrm>
            <a:off x="8806716" y="3664734"/>
            <a:ext cx="1925293" cy="298466"/>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Design QA</a:t>
            </a:r>
            <a:endParaRPr sz="900" b="0" i="0" u="none" strike="noStrike" cap="none" dirty="0">
              <a:solidFill>
                <a:srgbClr val="FDFFFD"/>
              </a:solidFill>
              <a:latin typeface="PT Serif"/>
              <a:ea typeface="PT Serif"/>
              <a:cs typeface="PT Serif"/>
              <a:sym typeface="PT Serif"/>
            </a:endParaRPr>
          </a:p>
        </p:txBody>
      </p:sp>
      <p:sp>
        <p:nvSpPr>
          <p:cNvPr id="939" name="Google Shape;939;p23"/>
          <p:cNvSpPr txBox="1"/>
          <p:nvPr/>
        </p:nvSpPr>
        <p:spPr>
          <a:xfrm>
            <a:off x="11064650" y="5701474"/>
            <a:ext cx="495673" cy="2769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MVP </a:t>
            </a:r>
            <a:br>
              <a:rPr lang="en-US" sz="900" b="1" i="0" u="none" strike="noStrike" cap="none" dirty="0">
                <a:solidFill>
                  <a:srgbClr val="202120"/>
                </a:solidFill>
                <a:latin typeface="PT Serif"/>
                <a:ea typeface="PT Serif"/>
                <a:cs typeface="PT Serif"/>
                <a:sym typeface="PT Serif"/>
              </a:rPr>
            </a:br>
            <a:r>
              <a:rPr lang="en-US" sz="900" b="1" i="0" u="none" strike="noStrike" cap="none" dirty="0">
                <a:solidFill>
                  <a:srgbClr val="202120"/>
                </a:solidFill>
                <a:latin typeface="PT Serif"/>
                <a:ea typeface="PT Serif"/>
                <a:cs typeface="PT Serif"/>
                <a:sym typeface="PT Serif"/>
              </a:rPr>
              <a:t>Launch</a:t>
            </a:r>
            <a:endParaRPr sz="900" b="0" i="0" u="none" strike="noStrike" cap="none" dirty="0">
              <a:solidFill>
                <a:srgbClr val="202120"/>
              </a:solidFill>
              <a:latin typeface="PT Serif"/>
              <a:ea typeface="PT Serif"/>
              <a:cs typeface="PT Serif"/>
              <a:sym typeface="PT Serif"/>
            </a:endParaRPr>
          </a:p>
        </p:txBody>
      </p:sp>
      <p:sp>
        <p:nvSpPr>
          <p:cNvPr id="940" name="Google Shape;940;p23"/>
          <p:cNvSpPr/>
          <p:nvPr/>
        </p:nvSpPr>
        <p:spPr>
          <a:xfrm>
            <a:off x="11515399" y="5420717"/>
            <a:ext cx="246888" cy="248783"/>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cxnSp>
        <p:nvCxnSpPr>
          <p:cNvPr id="941" name="Google Shape;941;p23"/>
          <p:cNvCxnSpPr/>
          <p:nvPr/>
        </p:nvCxnSpPr>
        <p:spPr>
          <a:xfrm>
            <a:off x="1482028" y="1336413"/>
            <a:ext cx="906977" cy="0"/>
          </a:xfrm>
          <a:prstGeom prst="straightConnector1">
            <a:avLst/>
          </a:prstGeom>
          <a:noFill/>
          <a:ln w="9525" cap="flat" cmpd="sng">
            <a:solidFill>
              <a:schemeClr val="dk1"/>
            </a:solidFill>
            <a:prstDash val="solid"/>
            <a:round/>
            <a:headEnd type="none" w="sm" len="sm"/>
            <a:tailEnd type="none" w="sm" len="sm"/>
          </a:ln>
        </p:spPr>
      </p:cxnSp>
      <p:cxnSp>
        <p:nvCxnSpPr>
          <p:cNvPr id="942" name="Google Shape;942;p23"/>
          <p:cNvCxnSpPr/>
          <p:nvPr/>
        </p:nvCxnSpPr>
        <p:spPr>
          <a:xfrm>
            <a:off x="2433139" y="1336413"/>
            <a:ext cx="2076955" cy="0"/>
          </a:xfrm>
          <a:prstGeom prst="straightConnector1">
            <a:avLst/>
          </a:prstGeom>
          <a:noFill/>
          <a:ln w="9525" cap="flat" cmpd="sng">
            <a:solidFill>
              <a:schemeClr val="dk1"/>
            </a:solidFill>
            <a:prstDash val="solid"/>
            <a:round/>
            <a:headEnd type="none" w="sm" len="sm"/>
            <a:tailEnd type="none" w="sm" len="sm"/>
          </a:ln>
        </p:spPr>
      </p:cxnSp>
      <p:cxnSp>
        <p:nvCxnSpPr>
          <p:cNvPr id="943" name="Google Shape;943;p23"/>
          <p:cNvCxnSpPr/>
          <p:nvPr/>
        </p:nvCxnSpPr>
        <p:spPr>
          <a:xfrm>
            <a:off x="4559968" y="1336413"/>
            <a:ext cx="2084815" cy="0"/>
          </a:xfrm>
          <a:prstGeom prst="straightConnector1">
            <a:avLst/>
          </a:prstGeom>
          <a:noFill/>
          <a:ln w="9525" cap="flat" cmpd="sng">
            <a:solidFill>
              <a:schemeClr val="dk1"/>
            </a:solidFill>
            <a:prstDash val="solid"/>
            <a:round/>
            <a:headEnd type="none" w="sm" len="sm"/>
            <a:tailEnd type="none" w="sm" len="sm"/>
          </a:ln>
        </p:spPr>
      </p:cxnSp>
      <p:cxnSp>
        <p:nvCxnSpPr>
          <p:cNvPr id="944" name="Google Shape;944;p23"/>
          <p:cNvCxnSpPr/>
          <p:nvPr/>
        </p:nvCxnSpPr>
        <p:spPr>
          <a:xfrm>
            <a:off x="6682874" y="1336413"/>
            <a:ext cx="2084815" cy="0"/>
          </a:xfrm>
          <a:prstGeom prst="straightConnector1">
            <a:avLst/>
          </a:prstGeom>
          <a:noFill/>
          <a:ln w="9525" cap="flat" cmpd="sng">
            <a:solidFill>
              <a:schemeClr val="dk1"/>
            </a:solidFill>
            <a:prstDash val="solid"/>
            <a:round/>
            <a:headEnd type="none" w="sm" len="sm"/>
            <a:tailEnd type="none" w="sm" len="sm"/>
          </a:ln>
        </p:spPr>
      </p:cxnSp>
      <p:cxnSp>
        <p:nvCxnSpPr>
          <p:cNvPr id="945" name="Google Shape;945;p23"/>
          <p:cNvCxnSpPr/>
          <p:nvPr/>
        </p:nvCxnSpPr>
        <p:spPr>
          <a:xfrm>
            <a:off x="8806716" y="1336413"/>
            <a:ext cx="1925293" cy="0"/>
          </a:xfrm>
          <a:prstGeom prst="straightConnector1">
            <a:avLst/>
          </a:prstGeom>
          <a:noFill/>
          <a:ln w="9525" cap="flat" cmpd="sng">
            <a:solidFill>
              <a:schemeClr val="dk1"/>
            </a:solidFill>
            <a:prstDash val="solid"/>
            <a:round/>
            <a:headEnd type="none" w="sm" len="sm"/>
            <a:tailEnd type="none" w="sm" len="sm"/>
          </a:ln>
        </p:spPr>
      </p:cxnSp>
      <p:cxnSp>
        <p:nvCxnSpPr>
          <p:cNvPr id="946" name="Google Shape;946;p23"/>
          <p:cNvCxnSpPr/>
          <p:nvPr/>
        </p:nvCxnSpPr>
        <p:spPr>
          <a:xfrm>
            <a:off x="10771224" y="1336413"/>
            <a:ext cx="845348" cy="0"/>
          </a:xfrm>
          <a:prstGeom prst="straightConnector1">
            <a:avLst/>
          </a:prstGeom>
          <a:noFill/>
          <a:ln w="9525" cap="flat" cmpd="sng">
            <a:solidFill>
              <a:schemeClr val="dk1"/>
            </a:solidFill>
            <a:prstDash val="solid"/>
            <a:round/>
            <a:headEnd type="none" w="sm" len="sm"/>
            <a:tailEnd type="none" w="sm" len="sm"/>
          </a:ln>
        </p:spPr>
      </p:cxnSp>
      <p:pic>
        <p:nvPicPr>
          <p:cNvPr id="947" name="Google Shape;947;p23"/>
          <p:cNvPicPr preferRelativeResize="0"/>
          <p:nvPr/>
        </p:nvPicPr>
        <p:blipFill rotWithShape="1">
          <a:blip r:embed="rId5">
            <a:alphaModFix/>
          </a:blip>
          <a:srcRect/>
          <a:stretch/>
        </p:blipFill>
        <p:spPr>
          <a:xfrm>
            <a:off x="417438" y="4757040"/>
            <a:ext cx="292608" cy="292608"/>
          </a:xfrm>
          <a:prstGeom prst="rect">
            <a:avLst/>
          </a:prstGeom>
          <a:noFill/>
          <a:ln>
            <a:noFill/>
          </a:ln>
        </p:spPr>
      </p:pic>
      <p:cxnSp>
        <p:nvCxnSpPr>
          <p:cNvPr id="948" name="Google Shape;948;p23"/>
          <p:cNvCxnSpPr/>
          <p:nvPr/>
        </p:nvCxnSpPr>
        <p:spPr>
          <a:xfrm>
            <a:off x="446821" y="5255441"/>
            <a:ext cx="11202068" cy="0"/>
          </a:xfrm>
          <a:prstGeom prst="straightConnector1">
            <a:avLst/>
          </a:prstGeom>
          <a:noFill/>
          <a:ln w="9525" cap="flat" cmpd="sng">
            <a:solidFill>
              <a:srgbClr val="747C74"/>
            </a:solidFill>
            <a:prstDash val="solid"/>
            <a:round/>
            <a:headEnd type="none" w="sm" len="sm"/>
            <a:tailEnd type="none" w="sm" len="sm"/>
          </a:ln>
        </p:spPr>
      </p:cxnSp>
      <p:sp>
        <p:nvSpPr>
          <p:cNvPr id="949" name="Google Shape;949;p23"/>
          <p:cNvSpPr/>
          <p:nvPr/>
        </p:nvSpPr>
        <p:spPr>
          <a:xfrm>
            <a:off x="446821" y="5355050"/>
            <a:ext cx="953583"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Collaboration Cycle</a:t>
            </a:r>
            <a:endParaRPr sz="900" b="1" i="0" u="none" strike="noStrike" cap="none" dirty="0">
              <a:solidFill>
                <a:srgbClr val="202120"/>
              </a:solidFill>
              <a:latin typeface="PT Serif"/>
              <a:ea typeface="PT Serif"/>
              <a:cs typeface="PT Serif"/>
              <a:sym typeface="PT Serif"/>
            </a:endParaRPr>
          </a:p>
        </p:txBody>
      </p:sp>
      <p:pic>
        <p:nvPicPr>
          <p:cNvPr id="950" name="Google Shape;950;p23"/>
          <p:cNvPicPr preferRelativeResize="0"/>
          <p:nvPr/>
        </p:nvPicPr>
        <p:blipFill rotWithShape="1">
          <a:blip r:embed="rId6">
            <a:alphaModFix/>
          </a:blip>
          <a:srcRect/>
          <a:stretch/>
        </p:blipFill>
        <p:spPr>
          <a:xfrm>
            <a:off x="417438" y="5716526"/>
            <a:ext cx="292608" cy="292608"/>
          </a:xfrm>
          <a:prstGeom prst="rect">
            <a:avLst/>
          </a:prstGeom>
          <a:noFill/>
          <a:ln>
            <a:noFill/>
          </a:ln>
        </p:spPr>
      </p:pic>
      <p:sp>
        <p:nvSpPr>
          <p:cNvPr id="951" name="Google Shape;951;p23"/>
          <p:cNvSpPr txBox="1"/>
          <p:nvPr/>
        </p:nvSpPr>
        <p:spPr>
          <a:xfrm>
            <a:off x="2423885" y="5284583"/>
            <a:ext cx="49567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Kickoff</a:t>
            </a:r>
            <a:endParaRPr sz="900" b="0" i="0" u="none" strike="noStrike" cap="none" dirty="0">
              <a:solidFill>
                <a:srgbClr val="202120"/>
              </a:solidFill>
              <a:latin typeface="PT Serif"/>
              <a:ea typeface="PT Serif"/>
              <a:cs typeface="PT Serif"/>
              <a:sym typeface="PT Serif"/>
            </a:endParaRPr>
          </a:p>
        </p:txBody>
      </p:sp>
      <p:sp>
        <p:nvSpPr>
          <p:cNvPr id="952" name="Google Shape;952;p23"/>
          <p:cNvSpPr/>
          <p:nvPr/>
        </p:nvSpPr>
        <p:spPr>
          <a:xfrm>
            <a:off x="2569711" y="5448636"/>
            <a:ext cx="246888" cy="248783"/>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53" name="Google Shape;953;p23"/>
          <p:cNvSpPr txBox="1"/>
          <p:nvPr/>
        </p:nvSpPr>
        <p:spPr>
          <a:xfrm>
            <a:off x="8835524" y="5701474"/>
            <a:ext cx="833806"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Staging Review</a:t>
            </a:r>
            <a:endParaRPr sz="900" b="0" i="0" u="none" strike="noStrike" cap="none" dirty="0">
              <a:solidFill>
                <a:srgbClr val="202120"/>
              </a:solidFill>
              <a:latin typeface="PT Serif"/>
              <a:ea typeface="PT Serif"/>
              <a:cs typeface="PT Serif"/>
              <a:sym typeface="PT Serif"/>
            </a:endParaRPr>
          </a:p>
        </p:txBody>
      </p:sp>
      <p:sp>
        <p:nvSpPr>
          <p:cNvPr id="954" name="Google Shape;954;p23"/>
          <p:cNvSpPr/>
          <p:nvPr/>
        </p:nvSpPr>
        <p:spPr>
          <a:xfrm>
            <a:off x="8815782" y="5406014"/>
            <a:ext cx="246888" cy="248783"/>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55" name="Google Shape;955;p23"/>
          <p:cNvSpPr txBox="1"/>
          <p:nvPr/>
        </p:nvSpPr>
        <p:spPr>
          <a:xfrm>
            <a:off x="8161559" y="5499338"/>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956" name="Google Shape;956;p23"/>
          <p:cNvSpPr txBox="1"/>
          <p:nvPr/>
        </p:nvSpPr>
        <p:spPr>
          <a:xfrm>
            <a:off x="8161559" y="5499338"/>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957" name="Google Shape;957;p23"/>
          <p:cNvSpPr txBox="1"/>
          <p:nvPr/>
        </p:nvSpPr>
        <p:spPr>
          <a:xfrm>
            <a:off x="2724947" y="5701473"/>
            <a:ext cx="57361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Research Plan Review</a:t>
            </a:r>
            <a:endParaRPr sz="900" b="0" i="0" u="none" strike="noStrike" cap="none" dirty="0">
              <a:solidFill>
                <a:srgbClr val="202120"/>
              </a:solidFill>
              <a:latin typeface="PT Serif"/>
              <a:ea typeface="PT Serif"/>
              <a:cs typeface="PT Serif"/>
              <a:sym typeface="PT Serif"/>
            </a:endParaRPr>
          </a:p>
        </p:txBody>
      </p:sp>
      <p:sp>
        <p:nvSpPr>
          <p:cNvPr id="958" name="Google Shape;958;p23"/>
          <p:cNvSpPr/>
          <p:nvPr/>
        </p:nvSpPr>
        <p:spPr>
          <a:xfrm>
            <a:off x="2716820" y="5444341"/>
            <a:ext cx="246888" cy="248783"/>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59" name="Google Shape;959;p23"/>
          <p:cNvSpPr txBox="1"/>
          <p:nvPr/>
        </p:nvSpPr>
        <p:spPr>
          <a:xfrm>
            <a:off x="6946201" y="5663688"/>
            <a:ext cx="833806" cy="2769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Contact Center Review</a:t>
            </a:r>
            <a:endParaRPr sz="900" b="0" i="0" u="none" strike="noStrike" cap="none" dirty="0">
              <a:solidFill>
                <a:srgbClr val="202120"/>
              </a:solidFill>
              <a:latin typeface="PT Serif"/>
              <a:ea typeface="PT Serif"/>
              <a:cs typeface="PT Serif"/>
              <a:sym typeface="PT Serif"/>
            </a:endParaRPr>
          </a:p>
        </p:txBody>
      </p:sp>
      <p:sp>
        <p:nvSpPr>
          <p:cNvPr id="960" name="Google Shape;960;p23"/>
          <p:cNvSpPr/>
          <p:nvPr/>
        </p:nvSpPr>
        <p:spPr>
          <a:xfrm>
            <a:off x="7081989" y="5432639"/>
            <a:ext cx="246888" cy="248783"/>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61" name="Google Shape;961;p23"/>
          <p:cNvSpPr txBox="1"/>
          <p:nvPr/>
        </p:nvSpPr>
        <p:spPr>
          <a:xfrm>
            <a:off x="3703205" y="5701298"/>
            <a:ext cx="648407" cy="276999"/>
          </a:xfrm>
          <a:prstGeom prst="rect">
            <a:avLst/>
          </a:prstGeom>
          <a:solidFill>
            <a:srgbClr val="F2F2F2"/>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Design Intent</a:t>
            </a:r>
            <a:endParaRPr sz="900" b="0" i="0" u="none" strike="noStrike" cap="none" dirty="0">
              <a:solidFill>
                <a:srgbClr val="202120"/>
              </a:solidFill>
              <a:latin typeface="PT Serif"/>
              <a:ea typeface="PT Serif"/>
              <a:cs typeface="PT Serif"/>
              <a:sym typeface="PT Serif"/>
            </a:endParaRPr>
          </a:p>
        </p:txBody>
      </p:sp>
      <p:sp>
        <p:nvSpPr>
          <p:cNvPr id="962" name="Google Shape;962;p23"/>
          <p:cNvSpPr/>
          <p:nvPr/>
        </p:nvSpPr>
        <p:spPr>
          <a:xfrm>
            <a:off x="3658745" y="5439503"/>
            <a:ext cx="246888" cy="248783"/>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63" name="Google Shape;963;p23"/>
          <p:cNvSpPr txBox="1"/>
          <p:nvPr/>
        </p:nvSpPr>
        <p:spPr>
          <a:xfrm>
            <a:off x="5756595" y="5720505"/>
            <a:ext cx="833806" cy="2769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Midpoint Review </a:t>
            </a:r>
            <a:endParaRPr sz="900" b="0" i="0" u="none" strike="noStrike" cap="none" dirty="0">
              <a:solidFill>
                <a:srgbClr val="202120"/>
              </a:solidFill>
              <a:latin typeface="PT Serif"/>
              <a:ea typeface="PT Serif"/>
              <a:cs typeface="PT Serif"/>
              <a:sym typeface="PT Serif"/>
            </a:endParaRPr>
          </a:p>
        </p:txBody>
      </p:sp>
      <p:sp>
        <p:nvSpPr>
          <p:cNvPr id="964" name="Google Shape;964;p23"/>
          <p:cNvSpPr/>
          <p:nvPr/>
        </p:nvSpPr>
        <p:spPr>
          <a:xfrm>
            <a:off x="5992842" y="5462411"/>
            <a:ext cx="246888" cy="248783"/>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65" name="Google Shape;965;p23"/>
          <p:cNvSpPr txBox="1"/>
          <p:nvPr/>
        </p:nvSpPr>
        <p:spPr>
          <a:xfrm>
            <a:off x="4668995" y="5675162"/>
            <a:ext cx="896705"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Research Plan Review #2 (wireframes)</a:t>
            </a:r>
            <a:endParaRPr sz="900" b="0" i="0" u="none" strike="noStrike" cap="none" dirty="0">
              <a:solidFill>
                <a:srgbClr val="202120"/>
              </a:solidFill>
              <a:latin typeface="PT Serif"/>
              <a:ea typeface="PT Serif"/>
              <a:cs typeface="PT Serif"/>
              <a:sym typeface="PT Serif"/>
            </a:endParaRPr>
          </a:p>
        </p:txBody>
      </p:sp>
      <p:sp>
        <p:nvSpPr>
          <p:cNvPr id="966" name="Google Shape;966;p23"/>
          <p:cNvSpPr/>
          <p:nvPr/>
        </p:nvSpPr>
        <p:spPr>
          <a:xfrm>
            <a:off x="5328383" y="5447312"/>
            <a:ext cx="246888" cy="248783"/>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67" name="Google Shape;967;p23"/>
          <p:cNvSpPr txBox="1"/>
          <p:nvPr/>
        </p:nvSpPr>
        <p:spPr>
          <a:xfrm>
            <a:off x="7819660" y="5716526"/>
            <a:ext cx="752541" cy="41549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Privacy &amp; Security review</a:t>
            </a:r>
            <a:endParaRPr sz="900" b="0" i="0" u="none" strike="noStrike" cap="none" dirty="0">
              <a:solidFill>
                <a:srgbClr val="202120"/>
              </a:solidFill>
              <a:latin typeface="PT Serif"/>
              <a:ea typeface="PT Serif"/>
              <a:cs typeface="PT Serif"/>
              <a:sym typeface="PT Serif"/>
            </a:endParaRPr>
          </a:p>
        </p:txBody>
      </p:sp>
      <p:sp>
        <p:nvSpPr>
          <p:cNvPr id="968" name="Google Shape;968;p23"/>
          <p:cNvSpPr/>
          <p:nvPr/>
        </p:nvSpPr>
        <p:spPr>
          <a:xfrm>
            <a:off x="8051815" y="5421067"/>
            <a:ext cx="246888" cy="248783"/>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69" name="Google Shape;969;p23"/>
          <p:cNvSpPr txBox="1"/>
          <p:nvPr/>
        </p:nvSpPr>
        <p:spPr>
          <a:xfrm>
            <a:off x="3348810" y="5303827"/>
            <a:ext cx="108491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Analytics Review</a:t>
            </a:r>
            <a:endParaRPr sz="900" b="0" i="0" u="none" strike="noStrike" cap="none" dirty="0">
              <a:solidFill>
                <a:srgbClr val="202120"/>
              </a:solidFill>
              <a:latin typeface="PT Serif"/>
              <a:ea typeface="PT Serif"/>
              <a:cs typeface="PT Serif"/>
              <a:sym typeface="PT Serif"/>
            </a:endParaRPr>
          </a:p>
        </p:txBody>
      </p:sp>
      <p:sp>
        <p:nvSpPr>
          <p:cNvPr id="970" name="Google Shape;970;p23"/>
          <p:cNvSpPr/>
          <p:nvPr/>
        </p:nvSpPr>
        <p:spPr>
          <a:xfrm>
            <a:off x="3494634" y="5467881"/>
            <a:ext cx="246888" cy="248783"/>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71" name="Google Shape;971;p23"/>
          <p:cNvSpPr/>
          <p:nvPr/>
        </p:nvSpPr>
        <p:spPr>
          <a:xfrm>
            <a:off x="1431467" y="1878023"/>
            <a:ext cx="3070644" cy="4271405"/>
          </a:xfrm>
          <a:prstGeom prst="rect">
            <a:avLst/>
          </a:prstGeom>
          <a:solidFill>
            <a:srgbClr val="F2F2F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dirty="0">
              <a:solidFill>
                <a:srgbClr val="FDFFFD"/>
              </a:solidFill>
              <a:latin typeface="PT Serif"/>
              <a:ea typeface="PT Serif"/>
              <a:cs typeface="PT Serif"/>
              <a:sym typeface="PT Serif"/>
            </a:endParaRPr>
          </a:p>
        </p:txBody>
      </p:sp>
      <p:sp>
        <p:nvSpPr>
          <p:cNvPr id="973" name="Google Shape;973;p23"/>
          <p:cNvSpPr/>
          <p:nvPr/>
        </p:nvSpPr>
        <p:spPr>
          <a:xfrm>
            <a:off x="6669558" y="1912470"/>
            <a:ext cx="4972298" cy="4271405"/>
          </a:xfrm>
          <a:prstGeom prst="rect">
            <a:avLst/>
          </a:prstGeom>
          <a:solidFill>
            <a:srgbClr val="F2F2F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dirty="0">
              <a:solidFill>
                <a:srgbClr val="FDFFFD"/>
              </a:solidFill>
              <a:latin typeface="PT Serif"/>
              <a:ea typeface="PT Serif"/>
              <a:cs typeface="PT Serif"/>
              <a:sym typeface="PT Serif"/>
            </a:endParaRPr>
          </a:p>
        </p:txBody>
      </p:sp>
      <p:sp>
        <p:nvSpPr>
          <p:cNvPr id="974" name="Google Shape;974;p2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22</a:t>
            </a:fld>
            <a:endParaRPr sz="1200" b="0" i="0" u="none" strike="noStrike" cap="none" dirty="0">
              <a:solidFill>
                <a:srgbClr val="8A8A8A"/>
              </a:solidFill>
              <a:latin typeface="Source Sans Pro"/>
              <a:ea typeface="Source Sans Pro"/>
              <a:cs typeface="Source Sans Pro"/>
              <a:sym typeface="Source Sans Pro"/>
            </a:endParaRPr>
          </a:p>
        </p:txBody>
      </p:sp>
      <p:sp>
        <p:nvSpPr>
          <p:cNvPr id="975" name="Google Shape;975;p23"/>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grpSp>
        <p:nvGrpSpPr>
          <p:cNvPr id="976" name="Google Shape;976;p23"/>
          <p:cNvGrpSpPr/>
          <p:nvPr/>
        </p:nvGrpSpPr>
        <p:grpSpPr>
          <a:xfrm>
            <a:off x="8734780" y="433130"/>
            <a:ext cx="2871358" cy="431734"/>
            <a:chOff x="8363380" y="969519"/>
            <a:chExt cx="2871358" cy="431734"/>
          </a:xfrm>
        </p:grpSpPr>
        <p:sp>
          <p:nvSpPr>
            <p:cNvPr id="977" name="Google Shape;977;p23"/>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978" name="Google Shape;978;p23"/>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979" name="Google Shape;979;p23"/>
            <p:cNvSpPr/>
            <p:nvPr/>
          </p:nvSpPr>
          <p:spPr>
            <a:xfrm>
              <a:off x="8363380" y="969519"/>
              <a:ext cx="195608" cy="194198"/>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980" name="Google Shape;980;p23"/>
            <p:cNvSpPr txBox="1"/>
            <p:nvPr/>
          </p:nvSpPr>
          <p:spPr>
            <a:xfrm>
              <a:off x="8619944" y="1031921"/>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design team</a:t>
              </a:r>
              <a:endParaRPr sz="800" b="0" i="0" u="none" strike="noStrike" cap="none" dirty="0">
                <a:solidFill>
                  <a:schemeClr val="dk2"/>
                </a:solidFill>
                <a:latin typeface="Source Sans Pro"/>
                <a:ea typeface="Source Sans Pro"/>
                <a:cs typeface="Source Sans Pro"/>
                <a:sym typeface="Source Sans Pro"/>
              </a:endParaRPr>
            </a:p>
          </p:txBody>
        </p:sp>
        <p:sp>
          <p:nvSpPr>
            <p:cNvPr id="981" name="Google Shape;981;p23"/>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Release</a:t>
              </a:r>
              <a:endParaRPr sz="800" b="0" i="0" u="none" strike="noStrike" cap="none" dirty="0">
                <a:solidFill>
                  <a:schemeClr val="dk2"/>
                </a:solidFill>
                <a:latin typeface="Source Sans Pro"/>
                <a:ea typeface="Source Sans Pro"/>
                <a:cs typeface="Source Sans Pro"/>
                <a:sym typeface="Source Sans Pro"/>
              </a:endParaRPr>
            </a:p>
          </p:txBody>
        </p:sp>
        <p:sp>
          <p:nvSpPr>
            <p:cNvPr id="982" name="Google Shape;982;p23"/>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product/ engineering team</a:t>
              </a:r>
              <a:endParaRPr sz="800" b="0" i="0" u="none" strike="noStrike" cap="none" dirty="0">
                <a:solidFill>
                  <a:schemeClr val="dk2"/>
                </a:solidFill>
                <a:latin typeface="Source Sans Pro"/>
                <a:ea typeface="Source Sans Pro"/>
                <a:cs typeface="Source Sans Pro"/>
                <a:sym typeface="Source Sans Pro"/>
              </a:endParaRPr>
            </a:p>
          </p:txBody>
        </p:sp>
      </p:grpSp>
      <p:sp>
        <p:nvSpPr>
          <p:cNvPr id="983" name="Google Shape;983;p23"/>
          <p:cNvSpPr/>
          <p:nvPr/>
        </p:nvSpPr>
        <p:spPr>
          <a:xfrm>
            <a:off x="4510091" y="1336413"/>
            <a:ext cx="2151801" cy="4859750"/>
          </a:xfrm>
          <a:prstGeom prst="rect">
            <a:avLst/>
          </a:prstGeom>
          <a:noFill/>
          <a:ln w="38100" cap="flat" cmpd="sng">
            <a:solidFill>
              <a:srgbClr val="279E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dirty="0">
              <a:solidFill>
                <a:srgbClr val="FDFFFD"/>
              </a:solidFill>
              <a:latin typeface="PT Serif"/>
              <a:ea typeface="PT Serif"/>
              <a:cs typeface="PT Serif"/>
              <a:sym typeface="PT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79"/>
          <p:cNvSpPr txBox="1">
            <a:spLocks noGrp="1"/>
          </p:cNvSpPr>
          <p:nvPr>
            <p:ph type="title"/>
          </p:nvPr>
        </p:nvSpPr>
        <p:spPr>
          <a:xfrm>
            <a:off x="417417" y="373063"/>
            <a:ext cx="8997892" cy="106626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sz="3200" dirty="0"/>
              <a:t>Sprint 2 will focus on user testing and kicking off the build phase of our product*</a:t>
            </a:r>
            <a:endParaRPr dirty="0"/>
          </a:p>
        </p:txBody>
      </p:sp>
      <p:cxnSp>
        <p:nvCxnSpPr>
          <p:cNvPr id="989" name="Google Shape;989;p79"/>
          <p:cNvCxnSpPr/>
          <p:nvPr/>
        </p:nvCxnSpPr>
        <p:spPr>
          <a:xfrm>
            <a:off x="418698" y="2759151"/>
            <a:ext cx="11004550" cy="19050"/>
          </a:xfrm>
          <a:prstGeom prst="straightConnector1">
            <a:avLst/>
          </a:prstGeom>
          <a:noFill/>
          <a:ln w="9525" cap="flat" cmpd="sng">
            <a:solidFill>
              <a:srgbClr val="747C74"/>
            </a:solidFill>
            <a:prstDash val="dot"/>
            <a:round/>
            <a:headEnd type="none" w="sm" len="sm"/>
            <a:tailEnd type="none" w="sm" len="sm"/>
          </a:ln>
        </p:spPr>
      </p:cxnSp>
      <p:cxnSp>
        <p:nvCxnSpPr>
          <p:cNvPr id="990" name="Google Shape;990;p79"/>
          <p:cNvCxnSpPr/>
          <p:nvPr/>
        </p:nvCxnSpPr>
        <p:spPr>
          <a:xfrm>
            <a:off x="417416" y="4694660"/>
            <a:ext cx="11004550" cy="0"/>
          </a:xfrm>
          <a:prstGeom prst="straightConnector1">
            <a:avLst/>
          </a:prstGeom>
          <a:noFill/>
          <a:ln w="9525" cap="flat" cmpd="sng">
            <a:solidFill>
              <a:srgbClr val="747C74"/>
            </a:solidFill>
            <a:prstDash val="dot"/>
            <a:round/>
            <a:headEnd type="none" w="sm" len="sm"/>
            <a:tailEnd type="none" w="sm" len="sm"/>
          </a:ln>
        </p:spPr>
      </p:cxnSp>
      <p:sp>
        <p:nvSpPr>
          <p:cNvPr id="991" name="Google Shape;991;p79"/>
          <p:cNvSpPr/>
          <p:nvPr/>
        </p:nvSpPr>
        <p:spPr>
          <a:xfrm>
            <a:off x="431398" y="2883835"/>
            <a:ext cx="228600" cy="225372"/>
          </a:xfrm>
          <a:prstGeom prst="ellipse">
            <a:avLst/>
          </a:prstGeom>
          <a:solidFill>
            <a:srgbClr val="014479"/>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1" u="none" strike="noStrike" cap="none" dirty="0">
                <a:solidFill>
                  <a:srgbClr val="FDFFFD"/>
                </a:solidFill>
                <a:latin typeface="Source Sans Pro Semibold" panose="020B0503030403020204" pitchFamily="34" charset="0"/>
                <a:ea typeface="PT Serif"/>
                <a:cs typeface="PT Serif"/>
                <a:sym typeface="PT Serif"/>
              </a:rPr>
              <a:t>2</a:t>
            </a:r>
            <a:endParaRPr sz="1000" b="1" u="none" strike="noStrike" cap="none" dirty="0">
              <a:solidFill>
                <a:srgbClr val="000000"/>
              </a:solidFill>
              <a:latin typeface="Source Sans Pro Semibold" panose="020B0503030403020204" pitchFamily="34" charset="0"/>
              <a:sym typeface="Arial"/>
            </a:endParaRPr>
          </a:p>
        </p:txBody>
      </p:sp>
      <p:sp>
        <p:nvSpPr>
          <p:cNvPr id="992" name="Google Shape;992;p79"/>
          <p:cNvSpPr txBox="1"/>
          <p:nvPr/>
        </p:nvSpPr>
        <p:spPr>
          <a:xfrm>
            <a:off x="739778" y="2909886"/>
            <a:ext cx="88808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2736"/>
              <a:buFont typeface="PT Serif"/>
              <a:buNone/>
            </a:pPr>
            <a:r>
              <a:rPr lang="en-US" sz="1400" b="0" i="0" u="none" strike="noStrike" cap="none" dirty="0">
                <a:solidFill>
                  <a:srgbClr val="0467B8"/>
                </a:solidFill>
                <a:latin typeface="Source Sans Pro"/>
                <a:ea typeface="Source Sans Pro"/>
                <a:cs typeface="Source Sans Pro"/>
                <a:sym typeface="Source Sans Pro"/>
              </a:rPr>
              <a:t>DESIGN</a:t>
            </a:r>
            <a:endParaRPr sz="1200" b="0" i="0" u="none" strike="noStrike" cap="none" dirty="0">
              <a:solidFill>
                <a:srgbClr val="0467B8"/>
              </a:solidFill>
              <a:latin typeface="Source Sans Pro"/>
              <a:ea typeface="Source Sans Pro"/>
              <a:cs typeface="Source Sans Pro"/>
              <a:sym typeface="Source Sans Pro"/>
            </a:endParaRPr>
          </a:p>
        </p:txBody>
      </p:sp>
      <p:sp>
        <p:nvSpPr>
          <p:cNvPr id="993" name="Google Shape;993;p79"/>
          <p:cNvSpPr txBox="1"/>
          <p:nvPr/>
        </p:nvSpPr>
        <p:spPr>
          <a:xfrm>
            <a:off x="1867561" y="2883835"/>
            <a:ext cx="9555687" cy="1677382"/>
          </a:xfrm>
          <a:prstGeom prst="rect">
            <a:avLst/>
          </a:prstGeom>
          <a:noFill/>
          <a:ln>
            <a:noFill/>
          </a:ln>
        </p:spPr>
        <p:txBody>
          <a:bodyPr spcFirstLastPara="1" wrap="square" lIns="0" tIns="0" rIns="0" bIns="0" anchor="t" anchorCtr="0">
            <a:spAutoFit/>
          </a:bodyPr>
          <a:lstStyle/>
          <a:p>
            <a:pPr marL="228600" marR="0" lvl="0" indent="-228600" algn="l" rtl="0">
              <a:lnSpc>
                <a:spcPct val="100000"/>
              </a:lnSpc>
              <a:spcBef>
                <a:spcPts val="0"/>
              </a:spcBef>
              <a:spcAft>
                <a:spcPts val="0"/>
              </a:spcAft>
              <a:buClr>
                <a:srgbClr val="000000"/>
              </a:buClr>
              <a:buSzPts val="1600"/>
              <a:buFont typeface="Calibri"/>
              <a:buAutoNum type="alphaUcPeriod"/>
            </a:pPr>
            <a:r>
              <a:rPr lang="en-US" sz="1400" b="0" i="0" u="none" strike="noStrike" cap="none" dirty="0">
                <a:solidFill>
                  <a:schemeClr val="dk2"/>
                </a:solidFill>
                <a:latin typeface="PT Serif"/>
                <a:ea typeface="PT Serif"/>
                <a:cs typeface="PT Serif"/>
                <a:sym typeface="PT Serif"/>
              </a:rPr>
              <a:t>Conduct UX testing and synthesize</a:t>
            </a:r>
            <a:endParaRPr sz="1400" b="0" i="0" u="none" strike="noStrike" cap="none" dirty="0">
              <a:solidFill>
                <a:schemeClr val="dk2"/>
              </a:solidFill>
              <a:latin typeface="Arial"/>
              <a:ea typeface="Arial"/>
              <a:cs typeface="Arial"/>
              <a:sym typeface="Arial"/>
            </a:endParaRPr>
          </a:p>
          <a:p>
            <a:pPr marL="228600" marR="0" lvl="0" indent="-228600" algn="l" rtl="0">
              <a:lnSpc>
                <a:spcPct val="100000"/>
              </a:lnSpc>
              <a:spcBef>
                <a:spcPts val="600"/>
              </a:spcBef>
              <a:spcAft>
                <a:spcPts val="0"/>
              </a:spcAft>
              <a:buClr>
                <a:srgbClr val="000000"/>
              </a:buClr>
              <a:buSzPts val="1600"/>
              <a:buFont typeface="Arial"/>
              <a:buAutoNum type="alphaUcPeriod"/>
            </a:pPr>
            <a:r>
              <a:rPr lang="en-US" sz="1400" b="0" i="0" u="none" strike="noStrike" cap="none" dirty="0">
                <a:solidFill>
                  <a:schemeClr val="dk2"/>
                </a:solidFill>
                <a:latin typeface="PT Serif"/>
                <a:ea typeface="PT Serif"/>
                <a:cs typeface="PT Serif"/>
                <a:sym typeface="PT Serif"/>
              </a:rPr>
              <a:t>Update designs to high-fidelity</a:t>
            </a:r>
            <a:endParaRPr sz="1400" b="0" i="0" u="none" strike="noStrike" cap="none" dirty="0">
              <a:solidFill>
                <a:schemeClr val="dk2"/>
              </a:solidFill>
              <a:latin typeface="Arial"/>
              <a:ea typeface="Arial"/>
              <a:cs typeface="Arial"/>
              <a:sym typeface="Arial"/>
            </a:endParaRPr>
          </a:p>
          <a:p>
            <a:pPr marL="228600" marR="0" lvl="0" indent="-228600" algn="l" rtl="0">
              <a:lnSpc>
                <a:spcPct val="100000"/>
              </a:lnSpc>
              <a:spcBef>
                <a:spcPts val="600"/>
              </a:spcBef>
              <a:spcAft>
                <a:spcPts val="0"/>
              </a:spcAft>
              <a:buClr>
                <a:srgbClr val="000000"/>
              </a:buClr>
              <a:buSzPts val="1600"/>
              <a:buFont typeface="Arial"/>
              <a:buAutoNum type="alphaUcPeriod"/>
            </a:pPr>
            <a:r>
              <a:rPr lang="en-US" sz="1400" b="0" i="0" u="none" strike="noStrike" cap="none" dirty="0">
                <a:solidFill>
                  <a:schemeClr val="dk2"/>
                </a:solidFill>
                <a:latin typeface="PT Serif"/>
                <a:ea typeface="PT Serif"/>
                <a:cs typeface="PT Serif"/>
                <a:sym typeface="PT Serif"/>
              </a:rPr>
              <a:t>Iterate designs based on Collaboration Cycle feedback</a:t>
            </a:r>
            <a:endParaRPr sz="1400" b="0" i="0" u="none" strike="noStrike" cap="none" dirty="0">
              <a:solidFill>
                <a:schemeClr val="dk2"/>
              </a:solidFill>
              <a:latin typeface="Arial"/>
              <a:ea typeface="Arial"/>
              <a:cs typeface="Arial"/>
              <a:sym typeface="Arial"/>
            </a:endParaRPr>
          </a:p>
          <a:p>
            <a:pPr marL="228600" marR="0" lvl="0" indent="-228600" algn="l" rtl="0">
              <a:lnSpc>
                <a:spcPct val="100000"/>
              </a:lnSpc>
              <a:spcBef>
                <a:spcPts val="600"/>
              </a:spcBef>
              <a:spcAft>
                <a:spcPts val="0"/>
              </a:spcAft>
              <a:buClr>
                <a:srgbClr val="000000"/>
              </a:buClr>
              <a:buSzPts val="1600"/>
              <a:buFont typeface="Arial"/>
              <a:buAutoNum type="alphaUcPeriod"/>
            </a:pPr>
            <a:r>
              <a:rPr lang="en-US" sz="1400" b="0" i="0" u="none" strike="noStrike" cap="none" dirty="0">
                <a:solidFill>
                  <a:schemeClr val="dk2"/>
                </a:solidFill>
                <a:latin typeface="PT Serif"/>
                <a:ea typeface="PT Serif"/>
                <a:cs typeface="PT Serif"/>
                <a:sym typeface="PT Serif"/>
              </a:rPr>
              <a:t>Iterate designs based on VA-PO feedback</a:t>
            </a:r>
            <a:endParaRPr sz="1400" b="0" i="0" u="none" strike="noStrike" cap="none" dirty="0">
              <a:solidFill>
                <a:schemeClr val="dk2"/>
              </a:solidFill>
              <a:latin typeface="Arial"/>
              <a:ea typeface="Arial"/>
              <a:cs typeface="Arial"/>
              <a:sym typeface="Arial"/>
            </a:endParaRPr>
          </a:p>
          <a:p>
            <a:pPr marL="228600" marR="0" lvl="0" indent="-228600" algn="l" rtl="0">
              <a:lnSpc>
                <a:spcPct val="100000"/>
              </a:lnSpc>
              <a:spcBef>
                <a:spcPts val="600"/>
              </a:spcBef>
              <a:spcAft>
                <a:spcPts val="0"/>
              </a:spcAft>
              <a:buClr>
                <a:srgbClr val="000000"/>
              </a:buClr>
              <a:buSzPts val="1600"/>
              <a:buFont typeface="Arial"/>
              <a:buAutoNum type="alphaUcPeriod"/>
            </a:pPr>
            <a:r>
              <a:rPr lang="en-US" sz="1400" b="0" i="0" u="none" strike="noStrike" cap="none" dirty="0">
                <a:solidFill>
                  <a:schemeClr val="dk2"/>
                </a:solidFill>
                <a:latin typeface="PT Serif"/>
                <a:ea typeface="PT Serif"/>
                <a:cs typeface="PT Serif"/>
                <a:sym typeface="PT Serif"/>
              </a:rPr>
              <a:t>Update research plan for second round of usability testing</a:t>
            </a:r>
            <a:endParaRPr sz="1400" b="0" i="0" u="none" strike="noStrike" cap="none" dirty="0">
              <a:solidFill>
                <a:schemeClr val="dk2"/>
              </a:solidFill>
              <a:latin typeface="Arial"/>
              <a:ea typeface="Arial"/>
              <a:cs typeface="Arial"/>
              <a:sym typeface="Arial"/>
            </a:endParaRPr>
          </a:p>
          <a:p>
            <a:pPr marL="228600" marR="0" lvl="0" indent="-228600" algn="l" rtl="0">
              <a:lnSpc>
                <a:spcPct val="100000"/>
              </a:lnSpc>
              <a:spcBef>
                <a:spcPts val="600"/>
              </a:spcBef>
              <a:spcAft>
                <a:spcPts val="0"/>
              </a:spcAft>
              <a:buClr>
                <a:srgbClr val="000000"/>
              </a:buClr>
              <a:buSzPts val="1600"/>
              <a:buFont typeface="Arial"/>
              <a:buAutoNum type="alphaUcPeriod"/>
            </a:pPr>
            <a:r>
              <a:rPr lang="en-US" sz="1400" b="0" i="0" u="none" strike="noStrike" cap="none" dirty="0">
                <a:solidFill>
                  <a:schemeClr val="dk2"/>
                </a:solidFill>
                <a:latin typeface="PT Serif"/>
                <a:ea typeface="PT Serif"/>
                <a:cs typeface="PT Serif"/>
                <a:sym typeface="PT Serif"/>
              </a:rPr>
              <a:t>Update conversation guide for second round of usability testing</a:t>
            </a:r>
            <a:endParaRPr sz="1400" b="0" i="0" u="none" strike="noStrike" cap="none" dirty="0">
              <a:solidFill>
                <a:srgbClr val="000000"/>
              </a:solidFill>
              <a:latin typeface="Arial"/>
              <a:ea typeface="Arial"/>
              <a:cs typeface="Arial"/>
              <a:sym typeface="Arial"/>
            </a:endParaRPr>
          </a:p>
        </p:txBody>
      </p:sp>
      <p:sp>
        <p:nvSpPr>
          <p:cNvPr id="994" name="Google Shape;994;p79"/>
          <p:cNvSpPr txBox="1"/>
          <p:nvPr/>
        </p:nvSpPr>
        <p:spPr>
          <a:xfrm>
            <a:off x="725796" y="4877147"/>
            <a:ext cx="88808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2736"/>
              <a:buFont typeface="PT Serif"/>
              <a:buNone/>
            </a:pPr>
            <a:r>
              <a:rPr lang="en-US" sz="1400" b="0" i="0" u="none" strike="noStrike" cap="none" dirty="0">
                <a:solidFill>
                  <a:srgbClr val="0467B8"/>
                </a:solidFill>
                <a:latin typeface="Source Sans Pro"/>
                <a:ea typeface="Source Sans Pro"/>
                <a:cs typeface="Source Sans Pro"/>
                <a:sym typeface="Source Sans Pro"/>
              </a:rPr>
              <a:t>TECH</a:t>
            </a:r>
            <a:endParaRPr sz="1200" b="0" i="0" u="none" strike="noStrike" cap="none" dirty="0">
              <a:solidFill>
                <a:srgbClr val="0467B8"/>
              </a:solidFill>
              <a:latin typeface="Source Sans Pro"/>
              <a:ea typeface="Source Sans Pro"/>
              <a:cs typeface="Source Sans Pro"/>
              <a:sym typeface="Source Sans Pro"/>
            </a:endParaRPr>
          </a:p>
        </p:txBody>
      </p:sp>
      <p:sp>
        <p:nvSpPr>
          <p:cNvPr id="995" name="Google Shape;995;p79"/>
          <p:cNvSpPr txBox="1"/>
          <p:nvPr/>
        </p:nvSpPr>
        <p:spPr>
          <a:xfrm>
            <a:off x="1867561" y="4851678"/>
            <a:ext cx="8869887" cy="800219"/>
          </a:xfrm>
          <a:prstGeom prst="rect">
            <a:avLst/>
          </a:prstGeom>
          <a:noFill/>
          <a:ln>
            <a:noFill/>
          </a:ln>
        </p:spPr>
        <p:txBody>
          <a:bodyPr spcFirstLastPara="1" wrap="square" lIns="0" tIns="0" rIns="0" bIns="0" anchor="t" anchorCtr="0">
            <a:spAutoFit/>
          </a:bodyPr>
          <a:lstStyle/>
          <a:p>
            <a:pPr marL="228600" marR="0" lvl="0" indent="-228600" algn="l" rtl="0">
              <a:lnSpc>
                <a:spcPct val="100000"/>
              </a:lnSpc>
              <a:spcBef>
                <a:spcPts val="0"/>
              </a:spcBef>
              <a:spcAft>
                <a:spcPts val="0"/>
              </a:spcAft>
              <a:buClr>
                <a:srgbClr val="000000"/>
              </a:buClr>
              <a:buSzPts val="1600"/>
              <a:buFont typeface="Arial"/>
              <a:buAutoNum type="alphaUcPeriod"/>
            </a:pPr>
            <a:r>
              <a:rPr lang="en-US" sz="1400" b="0" i="0" u="none" strike="noStrike" cap="none" dirty="0">
                <a:solidFill>
                  <a:schemeClr val="dk2"/>
                </a:solidFill>
                <a:latin typeface="PT Serif"/>
                <a:ea typeface="PT Serif"/>
                <a:cs typeface="PT Serif"/>
                <a:sym typeface="PT Serif"/>
              </a:rPr>
              <a:t>Understand how to provision S3 bucket and database</a:t>
            </a:r>
            <a:endParaRPr sz="1400" b="0" i="0" u="none" strike="noStrike" cap="none" dirty="0">
              <a:solidFill>
                <a:schemeClr val="dk2"/>
              </a:solidFill>
              <a:latin typeface="Arial"/>
              <a:ea typeface="Arial"/>
              <a:cs typeface="Arial"/>
              <a:sym typeface="Arial"/>
            </a:endParaRPr>
          </a:p>
          <a:p>
            <a:pPr marL="228600" marR="0" lvl="0" indent="-228600" algn="l" rtl="0">
              <a:lnSpc>
                <a:spcPct val="100000"/>
              </a:lnSpc>
              <a:spcBef>
                <a:spcPts val="600"/>
              </a:spcBef>
              <a:spcAft>
                <a:spcPts val="0"/>
              </a:spcAft>
              <a:buClr>
                <a:srgbClr val="000000"/>
              </a:buClr>
              <a:buSzPts val="1600"/>
              <a:buFont typeface="Arial"/>
              <a:buAutoNum type="alphaUcPeriod"/>
            </a:pPr>
            <a:r>
              <a:rPr lang="en-US" sz="1400" b="0" i="0" u="none" strike="noStrike" cap="none" dirty="0">
                <a:solidFill>
                  <a:schemeClr val="dk2"/>
                </a:solidFill>
                <a:latin typeface="PT Serif"/>
                <a:ea typeface="PT Serif"/>
                <a:cs typeface="PT Serif"/>
                <a:sym typeface="PT Serif"/>
              </a:rPr>
              <a:t>Align with Technical POCs on approach and handoffs </a:t>
            </a:r>
            <a:endParaRPr sz="1400" b="0" i="0" u="none" strike="noStrike" cap="none" dirty="0">
              <a:solidFill>
                <a:schemeClr val="dk2"/>
              </a:solidFill>
              <a:latin typeface="Arial"/>
              <a:ea typeface="Arial"/>
              <a:cs typeface="Arial"/>
              <a:sym typeface="Arial"/>
            </a:endParaRPr>
          </a:p>
          <a:p>
            <a:pPr marL="228600" marR="0" lvl="0" indent="-228600" algn="l" rtl="0">
              <a:lnSpc>
                <a:spcPct val="100000"/>
              </a:lnSpc>
              <a:spcBef>
                <a:spcPts val="600"/>
              </a:spcBef>
              <a:spcAft>
                <a:spcPts val="0"/>
              </a:spcAft>
              <a:buClr>
                <a:srgbClr val="000000"/>
              </a:buClr>
              <a:buSzPts val="1600"/>
              <a:buFont typeface="Arial"/>
              <a:buAutoNum type="alphaUcPeriod"/>
            </a:pPr>
            <a:r>
              <a:rPr lang="en-US" sz="1400" b="0" i="0" u="none" strike="noStrike" cap="none" dirty="0">
                <a:solidFill>
                  <a:schemeClr val="dk2"/>
                </a:solidFill>
                <a:latin typeface="PT Serif"/>
                <a:ea typeface="PT Serif"/>
                <a:cs typeface="PT Serif"/>
                <a:sym typeface="PT Serif"/>
              </a:rPr>
              <a:t>Start POC (Proof of Concept) of generating a PDF using sample data </a:t>
            </a:r>
            <a:endParaRPr sz="1400" b="0" i="0" u="none" strike="noStrike" cap="none" dirty="0">
              <a:solidFill>
                <a:schemeClr val="dk2"/>
              </a:solidFill>
              <a:latin typeface="Arial"/>
              <a:ea typeface="Arial"/>
              <a:cs typeface="Arial"/>
              <a:sym typeface="Arial"/>
            </a:endParaRPr>
          </a:p>
        </p:txBody>
      </p:sp>
      <p:sp>
        <p:nvSpPr>
          <p:cNvPr id="996" name="Google Shape;996;p79"/>
          <p:cNvSpPr/>
          <p:nvPr/>
        </p:nvSpPr>
        <p:spPr>
          <a:xfrm>
            <a:off x="417416" y="4851095"/>
            <a:ext cx="228600" cy="225372"/>
          </a:xfrm>
          <a:prstGeom prst="ellipse">
            <a:avLst/>
          </a:prstGeom>
          <a:solidFill>
            <a:srgbClr val="014479"/>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1" u="none" strike="noStrike" cap="none" dirty="0">
                <a:solidFill>
                  <a:srgbClr val="FDFFFD"/>
                </a:solidFill>
                <a:latin typeface="Source Sans Pro Semibold" panose="020B0503030403020204" pitchFamily="34" charset="0"/>
                <a:ea typeface="PT Serif"/>
                <a:cs typeface="PT Serif"/>
                <a:sym typeface="PT Serif"/>
              </a:rPr>
              <a:t>3</a:t>
            </a:r>
            <a:endParaRPr sz="1000" b="1" u="none" strike="noStrike" cap="none" dirty="0">
              <a:solidFill>
                <a:srgbClr val="000000"/>
              </a:solidFill>
              <a:latin typeface="Source Sans Pro Semibold" panose="020B0503030403020204" pitchFamily="34" charset="0"/>
              <a:sym typeface="Arial"/>
            </a:endParaRPr>
          </a:p>
        </p:txBody>
      </p:sp>
      <p:sp>
        <p:nvSpPr>
          <p:cNvPr id="997" name="Google Shape;997;p79"/>
          <p:cNvSpPr/>
          <p:nvPr/>
        </p:nvSpPr>
        <p:spPr>
          <a:xfrm>
            <a:off x="431398" y="1868915"/>
            <a:ext cx="228600" cy="225372"/>
          </a:xfrm>
          <a:prstGeom prst="ellipse">
            <a:avLst/>
          </a:prstGeom>
          <a:solidFill>
            <a:srgbClr val="014479"/>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1" u="none" strike="noStrike" cap="none" dirty="0">
                <a:solidFill>
                  <a:srgbClr val="FDFFFD"/>
                </a:solidFill>
                <a:latin typeface="Source Sans Pro Semibold" panose="020B0503030403020204" pitchFamily="34" charset="0"/>
                <a:ea typeface="PT Serif"/>
                <a:cs typeface="PT Serif"/>
                <a:sym typeface="PT Serif"/>
              </a:rPr>
              <a:t>1</a:t>
            </a:r>
            <a:endParaRPr sz="1000" b="1" u="none" strike="noStrike" cap="none" dirty="0">
              <a:solidFill>
                <a:srgbClr val="000000"/>
              </a:solidFill>
              <a:latin typeface="Source Sans Pro Semibold" panose="020B0503030403020204" pitchFamily="34" charset="0"/>
              <a:sym typeface="Arial"/>
            </a:endParaRPr>
          </a:p>
        </p:txBody>
      </p:sp>
      <p:sp>
        <p:nvSpPr>
          <p:cNvPr id="998" name="Google Shape;998;p79"/>
          <p:cNvSpPr txBox="1"/>
          <p:nvPr/>
        </p:nvSpPr>
        <p:spPr>
          <a:xfrm>
            <a:off x="739778" y="1881941"/>
            <a:ext cx="88808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2736"/>
              <a:buFont typeface="PT Serif"/>
              <a:buNone/>
            </a:pPr>
            <a:r>
              <a:rPr lang="en-US" sz="1400" b="0" i="0" u="none" strike="noStrike" cap="none" dirty="0">
                <a:solidFill>
                  <a:srgbClr val="0467B8"/>
                </a:solidFill>
                <a:latin typeface="Source Sans Pro"/>
                <a:ea typeface="Source Sans Pro"/>
                <a:cs typeface="Source Sans Pro"/>
                <a:sym typeface="Source Sans Pro"/>
              </a:rPr>
              <a:t>PRODUCT</a:t>
            </a:r>
            <a:endParaRPr sz="1200" b="0" i="0" u="none" strike="noStrike" cap="none" dirty="0">
              <a:solidFill>
                <a:srgbClr val="0467B8"/>
              </a:solidFill>
              <a:latin typeface="Source Sans Pro"/>
              <a:ea typeface="Source Sans Pro"/>
              <a:cs typeface="Source Sans Pro"/>
              <a:sym typeface="Source Sans Pro"/>
            </a:endParaRPr>
          </a:p>
        </p:txBody>
      </p:sp>
      <p:sp>
        <p:nvSpPr>
          <p:cNvPr id="999" name="Google Shape;999;p79"/>
          <p:cNvSpPr txBox="1"/>
          <p:nvPr/>
        </p:nvSpPr>
        <p:spPr>
          <a:xfrm>
            <a:off x="1867561" y="1868915"/>
            <a:ext cx="10171637" cy="800219"/>
          </a:xfrm>
          <a:prstGeom prst="rect">
            <a:avLst/>
          </a:prstGeom>
          <a:noFill/>
          <a:ln>
            <a:noFill/>
          </a:ln>
        </p:spPr>
        <p:txBody>
          <a:bodyPr spcFirstLastPara="1" wrap="square" lIns="0" tIns="0" rIns="0" bIns="0" anchor="t" anchorCtr="0">
            <a:spAutoFit/>
          </a:bodyPr>
          <a:lstStyle/>
          <a:p>
            <a:pPr marL="228600" marR="0" lvl="0" indent="-228600" algn="l" rtl="0">
              <a:lnSpc>
                <a:spcPct val="100000"/>
              </a:lnSpc>
              <a:spcBef>
                <a:spcPts val="0"/>
              </a:spcBef>
              <a:spcAft>
                <a:spcPts val="0"/>
              </a:spcAft>
              <a:buClr>
                <a:srgbClr val="000000"/>
              </a:buClr>
              <a:buSzPts val="1600"/>
              <a:buFont typeface="Calibri"/>
              <a:buAutoNum type="alphaUcPeriod"/>
            </a:pPr>
            <a:r>
              <a:rPr lang="en-US" sz="1400" b="0" i="0" u="none" strike="noStrike" cap="none" dirty="0">
                <a:solidFill>
                  <a:schemeClr val="dk2"/>
                </a:solidFill>
                <a:latin typeface="PT Serif"/>
                <a:ea typeface="PT Serif"/>
                <a:cs typeface="PT Serif"/>
                <a:sym typeface="PT Serif"/>
              </a:rPr>
              <a:t>Create sprint by sprint product roadmap for 1095-B </a:t>
            </a:r>
            <a:endParaRPr sz="1400" b="0" i="0" u="none" strike="noStrike" cap="none" dirty="0">
              <a:solidFill>
                <a:schemeClr val="dk2"/>
              </a:solidFill>
              <a:latin typeface="Arial"/>
              <a:ea typeface="Arial"/>
              <a:cs typeface="Arial"/>
              <a:sym typeface="Arial"/>
            </a:endParaRPr>
          </a:p>
          <a:p>
            <a:pPr marL="228600" marR="0" lvl="0" indent="-228600" algn="l" rtl="0">
              <a:lnSpc>
                <a:spcPct val="100000"/>
              </a:lnSpc>
              <a:spcBef>
                <a:spcPts val="600"/>
              </a:spcBef>
              <a:spcAft>
                <a:spcPts val="0"/>
              </a:spcAft>
              <a:buClr>
                <a:srgbClr val="000000"/>
              </a:buClr>
              <a:buSzPts val="1600"/>
              <a:buFont typeface="Arial"/>
              <a:buAutoNum type="alphaUcPeriod"/>
            </a:pPr>
            <a:r>
              <a:rPr lang="en-US" sz="1400" b="0" i="0" u="none" strike="noStrike" cap="none" dirty="0">
                <a:solidFill>
                  <a:schemeClr val="dk2"/>
                </a:solidFill>
                <a:latin typeface="PT Serif"/>
                <a:ea typeface="PT Serif"/>
                <a:cs typeface="PT Serif"/>
                <a:sym typeface="PT Serif"/>
              </a:rPr>
              <a:t>Identify rollout plan needs</a:t>
            </a:r>
            <a:endParaRPr sz="1400" b="0" i="0" u="none" strike="noStrike" cap="none" dirty="0">
              <a:solidFill>
                <a:schemeClr val="dk2"/>
              </a:solidFill>
              <a:latin typeface="Arial"/>
              <a:ea typeface="Arial"/>
              <a:cs typeface="Arial"/>
              <a:sym typeface="Arial"/>
            </a:endParaRPr>
          </a:p>
          <a:p>
            <a:pPr marL="228600" marR="0" lvl="0" indent="-228600" algn="l" rtl="0">
              <a:lnSpc>
                <a:spcPct val="100000"/>
              </a:lnSpc>
              <a:spcBef>
                <a:spcPts val="600"/>
              </a:spcBef>
              <a:spcAft>
                <a:spcPts val="0"/>
              </a:spcAft>
              <a:buClr>
                <a:srgbClr val="000000"/>
              </a:buClr>
              <a:buSzPts val="1600"/>
              <a:buFont typeface="Arial"/>
              <a:buAutoNum type="alphaUcPeriod"/>
            </a:pPr>
            <a:r>
              <a:rPr lang="en-US" sz="1400" b="0" i="0" u="none" strike="noStrike" cap="none" dirty="0">
                <a:solidFill>
                  <a:schemeClr val="dk2"/>
                </a:solidFill>
                <a:latin typeface="PT Serif"/>
                <a:ea typeface="PT Serif"/>
                <a:cs typeface="PT Serif"/>
                <a:sym typeface="PT Serif"/>
              </a:rPr>
              <a:t>Document proposed process for how opt-in would work</a:t>
            </a:r>
            <a:endParaRPr sz="1400" b="0" i="0" u="none" strike="noStrike" cap="none" dirty="0">
              <a:solidFill>
                <a:schemeClr val="dk2"/>
              </a:solidFill>
              <a:latin typeface="Arial"/>
              <a:ea typeface="Arial"/>
              <a:cs typeface="Arial"/>
              <a:sym typeface="Arial"/>
            </a:endParaRPr>
          </a:p>
        </p:txBody>
      </p:sp>
      <p:sp>
        <p:nvSpPr>
          <p:cNvPr id="1000" name="Google Shape;1000;p79"/>
          <p:cNvSpPr txBox="1"/>
          <p:nvPr/>
        </p:nvSpPr>
        <p:spPr>
          <a:xfrm>
            <a:off x="1867561" y="1440404"/>
            <a:ext cx="9917637"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2736"/>
              <a:buFont typeface="PT Serif"/>
              <a:buNone/>
            </a:pPr>
            <a:r>
              <a:rPr lang="en-US" sz="1400" b="0" i="0" u="none" strike="noStrike" cap="none" dirty="0">
                <a:solidFill>
                  <a:srgbClr val="242B34"/>
                </a:solidFill>
                <a:latin typeface="Source Sans Pro"/>
                <a:ea typeface="Source Sans Pro"/>
                <a:cs typeface="Source Sans Pro"/>
                <a:sym typeface="Source Sans Pro"/>
              </a:rPr>
              <a:t>User Story</a:t>
            </a:r>
            <a:endParaRPr sz="1400" b="0" i="0" u="none" strike="noStrike" cap="none" dirty="0">
              <a:solidFill>
                <a:srgbClr val="242B34"/>
              </a:solidFill>
              <a:latin typeface="Source Sans Pro"/>
              <a:ea typeface="Source Sans Pro"/>
              <a:cs typeface="Source Sans Pro"/>
              <a:sym typeface="Source Sans Pro"/>
            </a:endParaRPr>
          </a:p>
        </p:txBody>
      </p:sp>
      <p:cxnSp>
        <p:nvCxnSpPr>
          <p:cNvPr id="1001" name="Google Shape;1001;p79"/>
          <p:cNvCxnSpPr/>
          <p:nvPr/>
        </p:nvCxnSpPr>
        <p:spPr>
          <a:xfrm>
            <a:off x="419761" y="1755847"/>
            <a:ext cx="11003487" cy="19050"/>
          </a:xfrm>
          <a:prstGeom prst="straightConnector1">
            <a:avLst/>
          </a:prstGeom>
          <a:noFill/>
          <a:ln w="9525" cap="flat" cmpd="sng">
            <a:solidFill>
              <a:schemeClr val="dk1"/>
            </a:solidFill>
            <a:prstDash val="solid"/>
            <a:round/>
            <a:headEnd type="none" w="sm" len="sm"/>
            <a:tailEnd type="none" w="sm" len="sm"/>
          </a:ln>
        </p:spPr>
      </p:cxnSp>
      <p:sp>
        <p:nvSpPr>
          <p:cNvPr id="1002" name="Google Shape;1002;p79"/>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23</a:t>
            </a:fld>
            <a:endParaRPr sz="1200" b="0" i="0" u="none" strike="noStrike" cap="none" dirty="0">
              <a:solidFill>
                <a:srgbClr val="8A8A8A"/>
              </a:solidFill>
              <a:latin typeface="Source Sans Pro"/>
              <a:ea typeface="Source Sans Pro"/>
              <a:cs typeface="Source Sans Pro"/>
              <a:sym typeface="Source Sans Pro"/>
            </a:endParaRPr>
          </a:p>
        </p:txBody>
      </p:sp>
      <p:sp>
        <p:nvSpPr>
          <p:cNvPr id="1003" name="Google Shape;1003;p79"/>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graphicFrame>
        <p:nvGraphicFramePr>
          <p:cNvPr id="1004" name="Google Shape;1004;p79"/>
          <p:cNvGraphicFramePr/>
          <p:nvPr>
            <p:extLst>
              <p:ext uri="{D42A27DB-BD31-4B8C-83A1-F6EECF244321}">
                <p14:modId xmlns:p14="http://schemas.microsoft.com/office/powerpoint/2010/main" val="4269346430"/>
              </p:ext>
            </p:extLst>
          </p:nvPr>
        </p:nvGraphicFramePr>
        <p:xfrm>
          <a:off x="419100" y="5795395"/>
          <a:ext cx="11366098" cy="569148"/>
        </p:xfrm>
        <a:graphic>
          <a:graphicData uri="http://schemas.openxmlformats.org/drawingml/2006/table">
            <a:tbl>
              <a:tblPr firstRow="1" bandRow="1">
                <a:noFill/>
                <a:tableStyleId>{C7E669B6-3F25-4616-BC54-61FCCCEE47A5}</a:tableStyleId>
              </a:tblPr>
              <a:tblGrid>
                <a:gridCol w="126012">
                  <a:extLst>
                    <a:ext uri="{9D8B030D-6E8A-4147-A177-3AD203B41FA5}">
                      <a16:colId xmlns:a16="http://schemas.microsoft.com/office/drawing/2014/main" val="20000"/>
                    </a:ext>
                  </a:extLst>
                </a:gridCol>
                <a:gridCol w="11240086">
                  <a:extLst>
                    <a:ext uri="{9D8B030D-6E8A-4147-A177-3AD203B41FA5}">
                      <a16:colId xmlns:a16="http://schemas.microsoft.com/office/drawing/2014/main" val="20001"/>
                    </a:ext>
                  </a:extLst>
                </a:gridCol>
              </a:tblGrid>
              <a:tr h="569148">
                <a:tc>
                  <a:txBody>
                    <a:bodyPr/>
                    <a:lstStyle/>
                    <a:p>
                      <a:pPr marL="0" marR="0" lvl="0" indent="0" algn="l" rtl="0">
                        <a:lnSpc>
                          <a:spcPct val="100000"/>
                        </a:lnSpc>
                        <a:spcBef>
                          <a:spcPts val="0"/>
                        </a:spcBef>
                        <a:spcAft>
                          <a:spcPts val="0"/>
                        </a:spcAft>
                        <a:buNone/>
                      </a:pPr>
                      <a:endParaRPr sz="1800" b="0" u="none" strike="noStrike" cap="none" dirty="0">
                        <a:latin typeface="Arial"/>
                        <a:ea typeface="Arial"/>
                        <a:cs typeface="Arial"/>
                        <a:sym typeface="Arial"/>
                      </a:endParaRPr>
                    </a:p>
                  </a:txBody>
                  <a:tcPr marL="9525" marR="9525" marT="45725" marB="45725">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rgbClr val="3FA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chemeClr val="dk2"/>
                          </a:solidFill>
                          <a:latin typeface="PT Serif"/>
                          <a:ea typeface="PT Serif"/>
                          <a:cs typeface="PT Serif"/>
                          <a:sym typeface="PT Serif"/>
                        </a:rPr>
                        <a:t>Next Sprint Demo: Tuesday, February 22nd</a:t>
                      </a:r>
                      <a:endParaRPr sz="1400" u="none" strike="noStrike" cap="none" dirty="0"/>
                    </a:p>
                  </a:txBody>
                  <a:tcPr marL="182875" marR="2651750" marT="182875" marB="182875">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00"/>
                  </a:ext>
                </a:extLst>
              </a:tr>
            </a:tbl>
          </a:graphicData>
        </a:graphic>
      </p:graphicFrame>
      <p:sp>
        <p:nvSpPr>
          <p:cNvPr id="1005" name="Google Shape;1005;p79"/>
          <p:cNvSpPr txBox="1"/>
          <p:nvPr/>
        </p:nvSpPr>
        <p:spPr>
          <a:xfrm>
            <a:off x="1894114" y="6536551"/>
            <a:ext cx="945392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Arial"/>
                <a:ea typeface="Arial"/>
                <a:cs typeface="Arial"/>
                <a:sym typeface="Arial"/>
              </a:rPr>
              <a:t>*Sprint 2 goals and stories are subject to change; stories to be finalized in Sprint 2 Planning based on demo feedback and team capacity</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2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24</a:t>
            </a:fld>
            <a:endParaRPr sz="1200" b="0" i="0" u="none" strike="noStrike" cap="none" dirty="0">
              <a:solidFill>
                <a:srgbClr val="8A8A8A"/>
              </a:solidFill>
              <a:latin typeface="Source Sans Pro"/>
              <a:ea typeface="Source Sans Pro"/>
              <a:cs typeface="Source Sans Pro"/>
              <a:sym typeface="Source Sans Pro"/>
            </a:endParaRPr>
          </a:p>
        </p:txBody>
      </p:sp>
      <p:sp>
        <p:nvSpPr>
          <p:cNvPr id="1011" name="Google Shape;1011;p25"/>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1012" name="Google Shape;1012;p25"/>
          <p:cNvSpPr txBox="1"/>
          <p:nvPr/>
        </p:nvSpPr>
        <p:spPr>
          <a:xfrm>
            <a:off x="341313" y="2771775"/>
            <a:ext cx="7262812" cy="9140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lt1"/>
              </a:buClr>
              <a:buSzPts val="6600"/>
              <a:buFont typeface="PT Serif"/>
              <a:buNone/>
            </a:pPr>
            <a:r>
              <a:rPr lang="en-US" sz="6600" b="0" i="0" u="none" strike="noStrike" cap="none" dirty="0">
                <a:solidFill>
                  <a:schemeClr val="lt1"/>
                </a:solidFill>
                <a:latin typeface="PT Serif"/>
                <a:ea typeface="PT Serif"/>
                <a:cs typeface="PT Serif"/>
                <a:sym typeface="PT Serif"/>
              </a:rPr>
              <a:t>Appendix</a:t>
            </a:r>
            <a:endParaRPr dirty="0"/>
          </a:p>
        </p:txBody>
      </p:sp>
      <p:sp>
        <p:nvSpPr>
          <p:cNvPr id="1013" name="Google Shape;1013;p25"/>
          <p:cNvSpPr txBox="1"/>
          <p:nvPr/>
        </p:nvSpPr>
        <p:spPr>
          <a:xfrm>
            <a:off x="341868" y="2358837"/>
            <a:ext cx="4246607" cy="51905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F0F1F0"/>
                </a:solidFill>
                <a:latin typeface="Source Sans Pro"/>
                <a:ea typeface="Source Sans Pro"/>
                <a:cs typeface="Source Sans Pro"/>
                <a:sym typeface="Source Sans Pro"/>
              </a:rPr>
              <a:t>SPRINT 1 DEMO</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pic>
        <p:nvPicPr>
          <p:cNvPr id="1018" name="Google Shape;1018;p26"/>
          <p:cNvPicPr preferRelativeResize="0"/>
          <p:nvPr/>
        </p:nvPicPr>
        <p:blipFill rotWithShape="1">
          <a:blip r:embed="rId3">
            <a:alphaModFix/>
          </a:blip>
          <a:srcRect/>
          <a:stretch/>
        </p:blipFill>
        <p:spPr>
          <a:xfrm>
            <a:off x="645459" y="2121741"/>
            <a:ext cx="6348292" cy="3895192"/>
          </a:xfrm>
          <a:prstGeom prst="rect">
            <a:avLst/>
          </a:prstGeom>
          <a:noFill/>
          <a:ln>
            <a:noFill/>
          </a:ln>
        </p:spPr>
      </p:pic>
      <p:sp>
        <p:nvSpPr>
          <p:cNvPr id="1019" name="Google Shape;1019;p26"/>
          <p:cNvSpPr txBox="1">
            <a:spLocks noGrp="1"/>
          </p:cNvSpPr>
          <p:nvPr>
            <p:ph type="title"/>
          </p:nvPr>
        </p:nvSpPr>
        <p:spPr>
          <a:xfrm>
            <a:off x="375558" y="373063"/>
            <a:ext cx="11353800" cy="4985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1"/>
              </a:buClr>
              <a:buSzPts val="3600"/>
              <a:buFont typeface="PT Serif"/>
              <a:buNone/>
            </a:pPr>
            <a:r>
              <a:rPr lang="en-US" dirty="0"/>
              <a:t>1095-B Sprint Team Velocity</a:t>
            </a:r>
            <a:endParaRPr dirty="0"/>
          </a:p>
        </p:txBody>
      </p:sp>
      <p:sp>
        <p:nvSpPr>
          <p:cNvPr id="1020" name="Google Shape;1020;p26"/>
          <p:cNvSpPr/>
          <p:nvPr/>
        </p:nvSpPr>
        <p:spPr>
          <a:xfrm>
            <a:off x="1341967" y="2553717"/>
            <a:ext cx="1398692" cy="3330342"/>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chemeClr val="dk1"/>
              </a:solidFill>
              <a:latin typeface="PT Serif"/>
              <a:ea typeface="PT Serif"/>
              <a:cs typeface="PT Serif"/>
              <a:sym typeface="PT Serif"/>
            </a:endParaRPr>
          </a:p>
        </p:txBody>
      </p:sp>
      <p:cxnSp>
        <p:nvCxnSpPr>
          <p:cNvPr id="1021" name="Google Shape;1021;p26"/>
          <p:cNvCxnSpPr/>
          <p:nvPr/>
        </p:nvCxnSpPr>
        <p:spPr>
          <a:xfrm rot="10800000" flipH="1">
            <a:off x="2759283" y="1469466"/>
            <a:ext cx="5254016" cy="3251753"/>
          </a:xfrm>
          <a:prstGeom prst="straightConnector1">
            <a:avLst/>
          </a:prstGeom>
          <a:noFill/>
          <a:ln w="9525" cap="flat" cmpd="sng">
            <a:solidFill>
              <a:schemeClr val="accent2"/>
            </a:solidFill>
            <a:prstDash val="solid"/>
            <a:miter lim="800000"/>
            <a:headEnd type="none" w="sm" len="sm"/>
            <a:tailEnd type="none" w="sm" len="sm"/>
          </a:ln>
        </p:spPr>
      </p:cxnSp>
      <p:sp>
        <p:nvSpPr>
          <p:cNvPr id="1022" name="Google Shape;1022;p26"/>
          <p:cNvSpPr/>
          <p:nvPr/>
        </p:nvSpPr>
        <p:spPr>
          <a:xfrm>
            <a:off x="7990775" y="1450876"/>
            <a:ext cx="3821100" cy="463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chemeClr val="dk1"/>
              </a:solidFill>
              <a:latin typeface="PT Serif"/>
              <a:ea typeface="PT Serif"/>
              <a:cs typeface="PT Serif"/>
              <a:sym typeface="PT Serif"/>
            </a:endParaRPr>
          </a:p>
        </p:txBody>
      </p:sp>
      <p:sp>
        <p:nvSpPr>
          <p:cNvPr id="1023" name="Google Shape;1023;p26"/>
          <p:cNvSpPr txBox="1"/>
          <p:nvPr/>
        </p:nvSpPr>
        <p:spPr>
          <a:xfrm>
            <a:off x="8281778" y="1733077"/>
            <a:ext cx="3096687" cy="340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800" b="0" i="0" u="none" strike="noStrike" cap="none" dirty="0">
                <a:solidFill>
                  <a:schemeClr val="dk1"/>
                </a:solidFill>
                <a:latin typeface="PT Serif"/>
                <a:ea typeface="PT Serif"/>
                <a:cs typeface="PT Serif"/>
                <a:sym typeface="PT Serif"/>
              </a:rPr>
              <a:t>Velocity Details</a:t>
            </a:r>
            <a:endParaRPr sz="1600" b="0" i="0" u="none" strike="noStrike" cap="none" dirty="0">
              <a:solidFill>
                <a:srgbClr val="000000"/>
              </a:solidFill>
              <a:latin typeface="PT Serif"/>
              <a:ea typeface="PT Serif"/>
              <a:cs typeface="PT Serif"/>
              <a:sym typeface="PT Serif"/>
            </a:endParaRPr>
          </a:p>
        </p:txBody>
      </p:sp>
      <p:cxnSp>
        <p:nvCxnSpPr>
          <p:cNvPr id="1024" name="Google Shape;1024;p26"/>
          <p:cNvCxnSpPr/>
          <p:nvPr/>
        </p:nvCxnSpPr>
        <p:spPr>
          <a:xfrm>
            <a:off x="8281778" y="2194658"/>
            <a:ext cx="3096687" cy="0"/>
          </a:xfrm>
          <a:prstGeom prst="straightConnector1">
            <a:avLst/>
          </a:prstGeom>
          <a:noFill/>
          <a:ln w="12700" cap="flat" cmpd="sng">
            <a:solidFill>
              <a:schemeClr val="dk1"/>
            </a:solidFill>
            <a:prstDash val="solid"/>
            <a:miter lim="800000"/>
            <a:headEnd type="none" w="sm" len="sm"/>
            <a:tailEnd type="none" w="sm" len="sm"/>
          </a:ln>
        </p:spPr>
      </p:cxnSp>
      <p:sp>
        <p:nvSpPr>
          <p:cNvPr id="1025" name="Google Shape;1025;p2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25</a:t>
            </a:fld>
            <a:endParaRPr sz="1200" b="0" i="0" u="none" strike="noStrike" cap="none" dirty="0">
              <a:solidFill>
                <a:srgbClr val="8A8A8A"/>
              </a:solidFill>
              <a:latin typeface="Source Sans Pro"/>
              <a:ea typeface="Source Sans Pro"/>
              <a:cs typeface="Source Sans Pro"/>
              <a:sym typeface="Source Sans Pro"/>
            </a:endParaRPr>
          </a:p>
        </p:txBody>
      </p:sp>
      <p:sp>
        <p:nvSpPr>
          <p:cNvPr id="1026" name="Google Shape;1026;p26"/>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1027" name="Google Shape;1027;p26"/>
          <p:cNvSpPr txBox="1">
            <a:spLocks noGrp="1"/>
          </p:cNvSpPr>
          <p:nvPr>
            <p:ph type="body" idx="1"/>
          </p:nvPr>
        </p:nvSpPr>
        <p:spPr>
          <a:xfrm>
            <a:off x="8206520" y="2392582"/>
            <a:ext cx="3348027" cy="3229282"/>
          </a:xfrm>
          <a:prstGeom prst="rect">
            <a:avLst/>
          </a:prstGeom>
          <a:noFill/>
          <a:ln>
            <a:noFill/>
          </a:ln>
        </p:spPr>
        <p:txBody>
          <a:bodyPr spcFirstLastPara="1" wrap="square" lIns="91425" tIns="45700" rIns="91425" bIns="45700" anchor="t" anchorCtr="0">
            <a:normAutofit fontScale="77500" lnSpcReduction="20000"/>
          </a:bodyPr>
          <a:lstStyle/>
          <a:p>
            <a:pPr marL="182880" lvl="0" indent="-182880" algn="l" rtl="0">
              <a:lnSpc>
                <a:spcPct val="100000"/>
              </a:lnSpc>
              <a:spcBef>
                <a:spcPts val="600"/>
              </a:spcBef>
              <a:spcAft>
                <a:spcPts val="0"/>
              </a:spcAft>
              <a:buSzPct val="129032"/>
              <a:buChar char="▪"/>
            </a:pPr>
            <a:r>
              <a:rPr lang="en-US" sz="1400" dirty="0"/>
              <a:t>Velocity estimated in story points, using Fibonacci</a:t>
            </a:r>
            <a:endParaRPr dirty="0"/>
          </a:p>
          <a:p>
            <a:pPr marL="182880" lvl="0" indent="-182880" algn="l" rtl="0">
              <a:lnSpc>
                <a:spcPct val="100000"/>
              </a:lnSpc>
              <a:spcBef>
                <a:spcPts val="600"/>
              </a:spcBef>
              <a:spcAft>
                <a:spcPts val="0"/>
              </a:spcAft>
              <a:buSzPct val="129032"/>
              <a:buChar char="▪"/>
            </a:pPr>
            <a:r>
              <a:rPr lang="en-US" sz="1400" dirty="0"/>
              <a:t>All 78 story points committed at beginning of the sprint completed and team exceeded commitment in this sprint</a:t>
            </a:r>
            <a:endParaRPr dirty="0"/>
          </a:p>
          <a:p>
            <a:pPr marL="182880" lvl="0" indent="-182880" algn="l" rtl="0">
              <a:lnSpc>
                <a:spcPct val="100000"/>
              </a:lnSpc>
              <a:spcBef>
                <a:spcPts val="600"/>
              </a:spcBef>
              <a:spcAft>
                <a:spcPts val="0"/>
              </a:spcAft>
              <a:buSzPct val="129032"/>
              <a:buChar char="▪"/>
            </a:pPr>
            <a:r>
              <a:rPr lang="en-US" sz="1400" dirty="0"/>
              <a:t>Total completed for the sprint: 88 story points</a:t>
            </a:r>
            <a:endParaRPr dirty="0"/>
          </a:p>
          <a:p>
            <a:pPr marL="640080" lvl="1" indent="-308610" algn="l" rtl="0">
              <a:lnSpc>
                <a:spcPct val="100000"/>
              </a:lnSpc>
              <a:spcBef>
                <a:spcPts val="600"/>
              </a:spcBef>
              <a:spcAft>
                <a:spcPts val="0"/>
              </a:spcAft>
              <a:buSzPct val="135483"/>
              <a:buChar char="▪"/>
            </a:pPr>
            <a:r>
              <a:rPr lang="en-US" sz="1200" dirty="0"/>
              <a:t>Sprint 1 deliverables accounted for 66 points</a:t>
            </a:r>
            <a:endParaRPr dirty="0"/>
          </a:p>
          <a:p>
            <a:pPr marL="640080" lvl="1" indent="-308610" algn="l" rtl="0">
              <a:lnSpc>
                <a:spcPct val="100000"/>
              </a:lnSpc>
              <a:spcBef>
                <a:spcPts val="600"/>
              </a:spcBef>
              <a:spcAft>
                <a:spcPts val="0"/>
              </a:spcAft>
              <a:buSzPct val="135483"/>
              <a:buChar char="▪"/>
            </a:pPr>
            <a:r>
              <a:rPr lang="en-US" sz="1200" dirty="0"/>
              <a:t>20 points were for platform orientation for new team members</a:t>
            </a:r>
            <a:endParaRPr dirty="0"/>
          </a:p>
          <a:p>
            <a:pPr marL="640080" lvl="1" indent="-308610" algn="l" rtl="0">
              <a:lnSpc>
                <a:spcPct val="100000"/>
              </a:lnSpc>
              <a:spcBef>
                <a:spcPts val="600"/>
              </a:spcBef>
              <a:spcAft>
                <a:spcPts val="0"/>
              </a:spcAft>
              <a:buSzPct val="135483"/>
              <a:buChar char="▪"/>
            </a:pPr>
            <a:r>
              <a:rPr lang="en-US" sz="1200" dirty="0"/>
              <a:t>2 points were for offboarding members who left the team in this sprint</a:t>
            </a:r>
            <a:endParaRPr dirty="0"/>
          </a:p>
          <a:p>
            <a:pPr marL="182880" lvl="0" indent="-182880" algn="l" rtl="0">
              <a:lnSpc>
                <a:spcPct val="100000"/>
              </a:lnSpc>
              <a:spcBef>
                <a:spcPts val="600"/>
              </a:spcBef>
              <a:spcAft>
                <a:spcPts val="0"/>
              </a:spcAft>
              <a:buSzPct val="129032"/>
              <a:buChar char="▪"/>
            </a:pPr>
            <a:r>
              <a:rPr lang="en-US" sz="1400" dirty="0"/>
              <a:t>Added 10  points after sprint start as:</a:t>
            </a:r>
            <a:endParaRPr dirty="0"/>
          </a:p>
          <a:p>
            <a:pPr marL="640080" lvl="1" indent="-308610" algn="l" rtl="0">
              <a:lnSpc>
                <a:spcPct val="100000"/>
              </a:lnSpc>
              <a:spcBef>
                <a:spcPts val="600"/>
              </a:spcBef>
              <a:spcAft>
                <a:spcPts val="0"/>
              </a:spcAft>
              <a:buSzPct val="150537"/>
              <a:buChar char="▪"/>
            </a:pPr>
            <a:r>
              <a:rPr lang="en-US" sz="1200" dirty="0"/>
              <a:t>8 points were for a story pulled up from Sprint 2 since team had capacity to take on more work </a:t>
            </a:r>
            <a:endParaRPr dirty="0"/>
          </a:p>
          <a:p>
            <a:pPr marL="640080" lvl="1" indent="-308610" algn="l" rtl="0">
              <a:lnSpc>
                <a:spcPct val="100000"/>
              </a:lnSpc>
              <a:spcBef>
                <a:spcPts val="600"/>
              </a:spcBef>
              <a:spcAft>
                <a:spcPts val="0"/>
              </a:spcAft>
              <a:buSzPct val="150537"/>
              <a:buChar char="▪"/>
            </a:pPr>
            <a:r>
              <a:rPr lang="en-US" sz="1200" dirty="0"/>
              <a:t>2 new points were for additional new work that came up to offboard team members leaving the team this sprint</a:t>
            </a:r>
            <a:endParaRPr dirty="0"/>
          </a:p>
          <a:p>
            <a:pPr marL="182880" lvl="0" indent="-182880" algn="l" rtl="0">
              <a:lnSpc>
                <a:spcPct val="100000"/>
              </a:lnSpc>
              <a:spcBef>
                <a:spcPts val="600"/>
              </a:spcBef>
              <a:spcAft>
                <a:spcPts val="0"/>
              </a:spcAft>
              <a:buSzPct val="129032"/>
              <a:buChar char="▪"/>
            </a:pPr>
            <a:r>
              <a:rPr lang="en-US" sz="1400" dirty="0"/>
              <a:t>Velocity in Sprint 1 accounted for 10 team members </a:t>
            </a:r>
            <a:endParaRPr dirty="0"/>
          </a:p>
          <a:p>
            <a:pPr marL="274320" lvl="1" indent="-274320" algn="l" rtl="0">
              <a:lnSpc>
                <a:spcPct val="90000"/>
              </a:lnSpc>
              <a:spcBef>
                <a:spcPts val="600"/>
              </a:spcBef>
              <a:spcAft>
                <a:spcPts val="400"/>
              </a:spcAft>
              <a:buSzPct val="116129"/>
              <a:buNone/>
            </a:pPr>
            <a:endParaRPr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81"/>
          <p:cNvSpPr txBox="1">
            <a:spLocks noGrp="1"/>
          </p:cNvSpPr>
          <p:nvPr>
            <p:ph type="title"/>
          </p:nvPr>
        </p:nvSpPr>
        <p:spPr>
          <a:xfrm>
            <a:off x="417438" y="373063"/>
            <a:ext cx="11353800" cy="4985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dirty="0"/>
              <a:t>Project Risks and Mitigation Strategies</a:t>
            </a:r>
            <a:endParaRPr dirty="0"/>
          </a:p>
        </p:txBody>
      </p:sp>
      <p:graphicFrame>
        <p:nvGraphicFramePr>
          <p:cNvPr id="1060" name="Google Shape;1060;p81"/>
          <p:cNvGraphicFramePr/>
          <p:nvPr>
            <p:extLst>
              <p:ext uri="{D42A27DB-BD31-4B8C-83A1-F6EECF244321}">
                <p14:modId xmlns:p14="http://schemas.microsoft.com/office/powerpoint/2010/main" val="4201729470"/>
              </p:ext>
            </p:extLst>
          </p:nvPr>
        </p:nvGraphicFramePr>
        <p:xfrm>
          <a:off x="405140" y="1283909"/>
          <a:ext cx="11353775" cy="3551055"/>
        </p:xfrm>
        <a:graphic>
          <a:graphicData uri="http://schemas.openxmlformats.org/drawingml/2006/table">
            <a:tbl>
              <a:tblPr>
                <a:noFill/>
                <a:tableStyleId>{5BD4A0B3-D75C-4AE0-87CD-2A0A4E2B978E}</a:tableStyleId>
              </a:tblPr>
              <a:tblGrid>
                <a:gridCol w="4036275">
                  <a:extLst>
                    <a:ext uri="{9D8B030D-6E8A-4147-A177-3AD203B41FA5}">
                      <a16:colId xmlns:a16="http://schemas.microsoft.com/office/drawing/2014/main" val="20000"/>
                    </a:ext>
                  </a:extLst>
                </a:gridCol>
                <a:gridCol w="3107875">
                  <a:extLst>
                    <a:ext uri="{9D8B030D-6E8A-4147-A177-3AD203B41FA5}">
                      <a16:colId xmlns:a16="http://schemas.microsoft.com/office/drawing/2014/main" val="20001"/>
                    </a:ext>
                  </a:extLst>
                </a:gridCol>
                <a:gridCol w="610550">
                  <a:extLst>
                    <a:ext uri="{9D8B030D-6E8A-4147-A177-3AD203B41FA5}">
                      <a16:colId xmlns:a16="http://schemas.microsoft.com/office/drawing/2014/main" val="20002"/>
                    </a:ext>
                  </a:extLst>
                </a:gridCol>
                <a:gridCol w="7083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100" b="0" u="none" strike="noStrike" cap="none" dirty="0">
                          <a:solidFill>
                            <a:schemeClr val="accent1"/>
                          </a:solidFill>
                          <a:latin typeface="Source Sans Pro"/>
                          <a:ea typeface="Source Sans Pro"/>
                          <a:cs typeface="Source Sans Pro"/>
                          <a:sym typeface="Source Sans Pro"/>
                        </a:rPr>
                        <a:t>Risk and Impact</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100" b="0" u="none" strike="noStrike" cap="none" dirty="0">
                          <a:solidFill>
                            <a:schemeClr val="accent1"/>
                          </a:solidFill>
                          <a:latin typeface="Source Sans Pro"/>
                          <a:ea typeface="Source Sans Pro"/>
                          <a:cs typeface="Source Sans Pro"/>
                          <a:sym typeface="Source Sans Pro"/>
                        </a:rPr>
                        <a:t>Mitigation Strategy</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100" b="0" u="none" strike="noStrike" cap="none" dirty="0">
                          <a:solidFill>
                            <a:schemeClr val="accent1"/>
                          </a:solidFill>
                          <a:latin typeface="Source Sans Pro"/>
                          <a:ea typeface="Source Sans Pro"/>
                          <a:cs typeface="Source Sans Pro"/>
                          <a:sym typeface="Source Sans Pro"/>
                        </a:rPr>
                        <a:t>Date</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100" b="0" u="none" strike="noStrike" cap="none" dirty="0">
                          <a:solidFill>
                            <a:schemeClr val="accent1"/>
                          </a:solidFill>
                          <a:latin typeface="Source Sans Pro"/>
                          <a:ea typeface="Source Sans Pro"/>
                          <a:cs typeface="Source Sans Pro"/>
                          <a:sym typeface="Source Sans Pro"/>
                        </a:rPr>
                        <a:t>Status</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100" b="0" u="none" strike="noStrike" cap="none" dirty="0">
                          <a:solidFill>
                            <a:schemeClr val="accent1"/>
                          </a:solidFill>
                          <a:latin typeface="Source Sans Pro"/>
                          <a:ea typeface="Source Sans Pro"/>
                          <a:cs typeface="Source Sans Pro"/>
                          <a:sym typeface="Source Sans Pro"/>
                        </a:rPr>
                        <a:t>Notes</a:t>
                      </a:r>
                      <a:endParaRPr sz="1100" b="0" u="none" strike="noStrike" cap="none" dirty="0">
                        <a:solidFill>
                          <a:schemeClr val="accent1"/>
                        </a:solidFill>
                        <a:latin typeface="Source Sans Pro"/>
                        <a:ea typeface="Source Sans Pro"/>
                        <a:cs typeface="Source Sans Pro"/>
                        <a:sym typeface="Source Sans Pro"/>
                      </a:endParaRPr>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286625">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b="0" u="none" strike="noStrike" cap="none" dirty="0">
                          <a:solidFill>
                            <a:schemeClr val="accent1"/>
                          </a:solidFill>
                          <a:latin typeface="Source Sans Pro"/>
                          <a:ea typeface="Source Sans Pro"/>
                          <a:cs typeface="Source Sans Pro"/>
                          <a:sym typeface="Source Sans Pro"/>
                        </a:rPr>
                        <a:t>Entered</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b="0" u="none" strike="noStrike" cap="none" dirty="0">
                          <a:solidFill>
                            <a:schemeClr val="accent1"/>
                          </a:solidFill>
                          <a:latin typeface="Source Sans Pro"/>
                          <a:ea typeface="Source Sans Pro"/>
                          <a:cs typeface="Source Sans Pro"/>
                          <a:sym typeface="Source Sans Pro"/>
                        </a:rPr>
                        <a:t>Closed</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Identify clear PIV process owner from VA Team. Dedicated Security Officer (Kemi) support ended mid Sept; dedicated Security Officer assistance not available to date. PIV forms loaded to VA Secure SharePoint site on 10/25.  Four (4) people pending e-QIP initiation. Gap in process likely delay contract compliance and access to systems. </a:t>
                      </a:r>
                      <a:endParaRPr sz="1100" u="none" strike="noStrike" cap="none" dirty="0">
                        <a:solidFill>
                          <a:schemeClr val="dk2"/>
                        </a:solidFill>
                        <a:latin typeface="Source Sans Pro"/>
                        <a:ea typeface="Source Sans Pro"/>
                        <a:cs typeface="Source Sans Pro"/>
                        <a:sym typeface="Source Sans Pro"/>
                      </a:endParaRPr>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11/1 MO Studio built an end-to-end PIV checklist based on other VA project work.  Will request ad hoc support from Kemi to validate steps.  Identify clear PIV process owner from VA Team. Dedicated Security Officer (Kemi)  support ended mid Sept; dedicated Security Officer assistance not available to date.  </a:t>
                      </a:r>
                      <a:endParaRPr sz="1100" u="none" strike="noStrike" cap="none" dirty="0">
                        <a:solidFill>
                          <a:schemeClr val="dk2"/>
                        </a:solidFill>
                        <a:latin typeface="Source Sans Pro"/>
                        <a:ea typeface="Source Sans Pro"/>
                        <a:cs typeface="Source Sans Pro"/>
                        <a:sym typeface="Source Sans Pro"/>
                      </a:endParaRPr>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11/1/21</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2/4/22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1/20/22 PIV responsibility turned over to MOVE team member with PIV access.  1/28/22 Training part I provided on VA security clearance and adjudication</a:t>
                      </a:r>
                      <a:endParaRPr dirty="0"/>
                    </a:p>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2/4/22 Training part II  for VA security and adjudication process</a:t>
                      </a: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nchor="ctr">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Recruiting, hiring, and onboarding candidates impacted not only by the tight labor market (i.e., "Great Resignation") but also the lack of clarity on Product Strategy and needed capabilities / skill sets on the team to deliver on expansive scope. Delivery teams pick up the workload as time to fill roles is extended.</a:t>
                      </a:r>
                      <a:endParaRPr sz="1100" u="none" strike="noStrike" cap="none" dirty="0">
                        <a:solidFill>
                          <a:schemeClr val="dk2"/>
                        </a:solidFill>
                        <a:latin typeface="Source Sans Pro"/>
                        <a:ea typeface="Source Sans Pro"/>
                        <a:cs typeface="Source Sans Pro"/>
                        <a:sym typeface="Source Sans Pro"/>
                      </a:endParaRPr>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Brought in external partner / Chief People Officer (Jen Tress) to redesign, deploy, and optimize recruiting, hiring and onboarding at MO. Piloting process in Lead Product Manager and optimizing with Design Lead, Tech Lead, Research Lead, etc. Creating cohorts of candidates and working them through a refreshed process through Feb and Mar 2022 to ideally hire and onboard in advance of Apr 1st.</a:t>
                      </a:r>
                      <a:endParaRPr sz="1100" u="none" strike="noStrike" cap="none" dirty="0">
                        <a:solidFill>
                          <a:schemeClr val="dk2"/>
                        </a:solidFill>
                        <a:latin typeface="Source Sans Pro"/>
                        <a:ea typeface="Source Sans Pro"/>
                        <a:cs typeface="Source Sans Pro"/>
                        <a:sym typeface="Source Sans Pro"/>
                      </a:endParaRPr>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11/2/21</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Open</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5 individuals have been onboarded to the team as of 12/1. </a:t>
                      </a:r>
                      <a:endParaRPr dirty="0"/>
                    </a:p>
                    <a:p>
                      <a:pPr marL="0" marR="0" lvl="0" indent="0" algn="l" rtl="0">
                        <a:lnSpc>
                          <a:spcPct val="100000"/>
                        </a:lnSpc>
                        <a:spcBef>
                          <a:spcPts val="0"/>
                        </a:spcBef>
                        <a:spcAft>
                          <a:spcPts val="0"/>
                        </a:spcAft>
                        <a:buClr>
                          <a:srgbClr val="000000"/>
                        </a:buClr>
                        <a:buSzPts val="800"/>
                        <a:buFont typeface="Arial"/>
                        <a:buNone/>
                      </a:pPr>
                      <a:endParaRPr sz="1100" u="none" strike="noStrike" cap="none" dirty="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nchor="ctr">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061" name="Google Shape;1061;p81"/>
          <p:cNvGrpSpPr/>
          <p:nvPr/>
        </p:nvGrpSpPr>
        <p:grpSpPr>
          <a:xfrm>
            <a:off x="10096322" y="156087"/>
            <a:ext cx="1667936" cy="932550"/>
            <a:chOff x="9998602" y="156087"/>
            <a:chExt cx="1667936" cy="932550"/>
          </a:xfrm>
        </p:grpSpPr>
        <p:grpSp>
          <p:nvGrpSpPr>
            <p:cNvPr id="1062" name="Google Shape;1062;p81"/>
            <p:cNvGrpSpPr/>
            <p:nvPr/>
          </p:nvGrpSpPr>
          <p:grpSpPr>
            <a:xfrm>
              <a:off x="10076737" y="202562"/>
              <a:ext cx="1511666" cy="839600"/>
              <a:chOff x="9969134" y="166067"/>
              <a:chExt cx="1511666" cy="839600"/>
            </a:xfrm>
          </p:grpSpPr>
          <p:sp>
            <p:nvSpPr>
              <p:cNvPr id="1063" name="Google Shape;1063;p81"/>
              <p:cNvSpPr txBox="1"/>
              <p:nvPr/>
            </p:nvSpPr>
            <p:spPr>
              <a:xfrm>
                <a:off x="10410700" y="512742"/>
                <a:ext cx="1070100" cy="15388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000" b="0" i="0" u="none" strike="noStrike" cap="none" dirty="0">
                    <a:solidFill>
                      <a:srgbClr val="000000"/>
                    </a:solidFill>
                    <a:latin typeface="PT Serif"/>
                    <a:ea typeface="PT Serif"/>
                    <a:cs typeface="PT Serif"/>
                    <a:sym typeface="PT Serif"/>
                  </a:rPr>
                  <a:t>Some risks / delays</a:t>
                </a:r>
                <a:endParaRPr sz="1000" b="0" i="0" u="none" strike="noStrike" cap="none" dirty="0">
                  <a:solidFill>
                    <a:srgbClr val="000000"/>
                  </a:solidFill>
                  <a:latin typeface="PT Serif"/>
                  <a:ea typeface="PT Serif"/>
                  <a:cs typeface="PT Serif"/>
                  <a:sym typeface="PT Serif"/>
                </a:endParaRPr>
              </a:p>
            </p:txBody>
          </p:sp>
          <p:sp>
            <p:nvSpPr>
              <p:cNvPr id="1064" name="Google Shape;1064;p81"/>
              <p:cNvSpPr txBox="1"/>
              <p:nvPr/>
            </p:nvSpPr>
            <p:spPr>
              <a:xfrm>
                <a:off x="10410700" y="757868"/>
                <a:ext cx="1070100" cy="15388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000" b="0" i="0" u="none" strike="noStrike" cap="none" dirty="0">
                    <a:solidFill>
                      <a:srgbClr val="000000"/>
                    </a:solidFill>
                    <a:latin typeface="PT Serif"/>
                    <a:ea typeface="PT Serif"/>
                    <a:cs typeface="PT Serif"/>
                    <a:sym typeface="PT Serif"/>
                  </a:rPr>
                  <a:t>Everything is good</a:t>
                </a:r>
                <a:endParaRPr sz="1000" b="0" i="0" u="none" strike="noStrike" cap="none" dirty="0">
                  <a:solidFill>
                    <a:srgbClr val="000000"/>
                  </a:solidFill>
                  <a:latin typeface="PT Serif"/>
                  <a:ea typeface="PT Serif"/>
                  <a:cs typeface="PT Serif"/>
                  <a:sym typeface="PT Serif"/>
                </a:endParaRPr>
              </a:p>
            </p:txBody>
          </p:sp>
          <p:sp>
            <p:nvSpPr>
              <p:cNvPr id="1065" name="Google Shape;1065;p81"/>
              <p:cNvSpPr txBox="1"/>
              <p:nvPr/>
            </p:nvSpPr>
            <p:spPr>
              <a:xfrm>
                <a:off x="10410700" y="255356"/>
                <a:ext cx="1070100" cy="15388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000" b="0" i="0" u="none" strike="noStrike" cap="none" dirty="0">
                    <a:solidFill>
                      <a:srgbClr val="000000"/>
                    </a:solidFill>
                    <a:latin typeface="PT Serif"/>
                    <a:ea typeface="PT Serif"/>
                    <a:cs typeface="PT Serif"/>
                    <a:sym typeface="PT Serif"/>
                  </a:rPr>
                  <a:t>Serious risk</a:t>
                </a:r>
                <a:endParaRPr sz="1000" b="0" i="0" u="none" strike="noStrike" cap="none" dirty="0">
                  <a:solidFill>
                    <a:srgbClr val="000000"/>
                  </a:solidFill>
                  <a:latin typeface="PT Serif"/>
                  <a:ea typeface="PT Serif"/>
                  <a:cs typeface="PT Serif"/>
                  <a:sym typeface="PT Serif"/>
                </a:endParaRPr>
              </a:p>
            </p:txBody>
          </p:sp>
          <p:pic>
            <p:nvPicPr>
              <p:cNvPr id="1066" name="Google Shape;1066;p81"/>
              <p:cNvPicPr preferRelativeResize="0"/>
              <p:nvPr/>
            </p:nvPicPr>
            <p:blipFill rotWithShape="1">
              <a:blip r:embed="rId3">
                <a:alphaModFix/>
              </a:blip>
              <a:srcRect l="25381" r="22025"/>
              <a:stretch/>
            </p:blipFill>
            <p:spPr>
              <a:xfrm>
                <a:off x="9969134" y="166067"/>
                <a:ext cx="441567" cy="839600"/>
              </a:xfrm>
              <a:prstGeom prst="rect">
                <a:avLst/>
              </a:prstGeom>
              <a:noFill/>
              <a:ln>
                <a:noFill/>
              </a:ln>
            </p:spPr>
          </p:pic>
        </p:grpSp>
        <p:sp>
          <p:nvSpPr>
            <p:cNvPr id="1067" name="Google Shape;1067;p81"/>
            <p:cNvSpPr/>
            <p:nvPr/>
          </p:nvSpPr>
          <p:spPr>
            <a:xfrm>
              <a:off x="9998602" y="156087"/>
              <a:ext cx="1667936" cy="932550"/>
            </a:xfrm>
            <a:prstGeom prst="rect">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dirty="0">
                <a:solidFill>
                  <a:srgbClr val="000000"/>
                </a:solidFill>
                <a:latin typeface="PT Serif"/>
                <a:ea typeface="PT Serif"/>
                <a:cs typeface="PT Serif"/>
                <a:sym typeface="PT Serif"/>
              </a:endParaRPr>
            </a:p>
          </p:txBody>
        </p:sp>
      </p:grpSp>
      <p:sp>
        <p:nvSpPr>
          <p:cNvPr id="1068" name="Google Shape;1068;p8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26</a:t>
            </a:fld>
            <a:endParaRPr sz="1200" b="0" i="0" u="none" strike="noStrike" cap="none" dirty="0">
              <a:solidFill>
                <a:srgbClr val="8A8A8A"/>
              </a:solidFill>
              <a:latin typeface="Source Sans Pro"/>
              <a:ea typeface="Source Sans Pro"/>
              <a:cs typeface="Source Sans Pro"/>
              <a:sym typeface="Source Sans Pro"/>
            </a:endParaRPr>
          </a:p>
        </p:txBody>
      </p:sp>
      <p:sp>
        <p:nvSpPr>
          <p:cNvPr id="1069" name="Google Shape;1069;p81"/>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cxnSp>
        <p:nvCxnSpPr>
          <p:cNvPr id="1070" name="Google Shape;1070;p81"/>
          <p:cNvCxnSpPr/>
          <p:nvPr/>
        </p:nvCxnSpPr>
        <p:spPr>
          <a:xfrm>
            <a:off x="410458" y="1706461"/>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1071" name="Google Shape;1071;p81"/>
          <p:cNvCxnSpPr/>
          <p:nvPr/>
        </p:nvCxnSpPr>
        <p:spPr>
          <a:xfrm>
            <a:off x="7561783" y="1475764"/>
            <a:ext cx="1265338" cy="6180"/>
          </a:xfrm>
          <a:prstGeom prst="straightConnector1">
            <a:avLst/>
          </a:prstGeom>
          <a:noFill/>
          <a:ln w="9525" cap="flat" cmpd="sng">
            <a:solidFill>
              <a:srgbClr val="002B4F"/>
            </a:solidFill>
            <a:prstDash val="solid"/>
            <a:round/>
            <a:headEnd type="none" w="sm" len="sm"/>
            <a:tailEnd type="none" w="sm" len="sm"/>
          </a:ln>
        </p:spPr>
      </p:cxnSp>
      <p:pic>
        <p:nvPicPr>
          <p:cNvPr id="1072" name="Google Shape;1072;p81"/>
          <p:cNvPicPr preferRelativeResize="0"/>
          <p:nvPr/>
        </p:nvPicPr>
        <p:blipFill rotWithShape="1">
          <a:blip r:embed="rId3">
            <a:alphaModFix/>
          </a:blip>
          <a:srcRect l="35833" t="65000" r="35833" b="6667"/>
          <a:stretch/>
        </p:blipFill>
        <p:spPr>
          <a:xfrm>
            <a:off x="9140250" y="2276548"/>
            <a:ext cx="237881" cy="237889"/>
          </a:xfrm>
          <a:prstGeom prst="rect">
            <a:avLst/>
          </a:prstGeom>
          <a:noFill/>
          <a:ln>
            <a:noFill/>
          </a:ln>
        </p:spPr>
      </p:pic>
      <p:pic>
        <p:nvPicPr>
          <p:cNvPr id="1073" name="Google Shape;1073;p81"/>
          <p:cNvPicPr preferRelativeResize="0"/>
          <p:nvPr/>
        </p:nvPicPr>
        <p:blipFill rotWithShape="1">
          <a:blip r:embed="rId3">
            <a:alphaModFix/>
          </a:blip>
          <a:srcRect l="35833" t="37499" r="35833" b="34167"/>
          <a:stretch/>
        </p:blipFill>
        <p:spPr>
          <a:xfrm>
            <a:off x="9140249" y="3646749"/>
            <a:ext cx="237877" cy="237892"/>
          </a:xfrm>
          <a:prstGeom prst="rect">
            <a:avLst/>
          </a:prstGeom>
          <a:noFill/>
          <a:ln>
            <a:noFill/>
          </a:ln>
        </p:spPr>
      </p:pic>
      <p:sp>
        <p:nvSpPr>
          <p:cNvPr id="18" name="Google Shape;1054;p80">
            <a:extLst>
              <a:ext uri="{FF2B5EF4-FFF2-40B4-BE49-F238E27FC236}">
                <a16:creationId xmlns:a16="http://schemas.microsoft.com/office/drawing/2014/main" id="{7D792A18-680C-C040-8A3F-A48341608D9C}"/>
              </a:ext>
            </a:extLst>
          </p:cNvPr>
          <p:cNvSpPr txBox="1"/>
          <p:nvPr/>
        </p:nvSpPr>
        <p:spPr>
          <a:xfrm>
            <a:off x="339712" y="940013"/>
            <a:ext cx="62330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u="none" strike="noStrike" cap="none" dirty="0">
                <a:solidFill>
                  <a:schemeClr val="tx2">
                    <a:lumMod val="50000"/>
                  </a:schemeClr>
                </a:solidFill>
                <a:latin typeface="PT Serif" panose="020A0603040505020204" pitchFamily="18" charset="77"/>
                <a:sym typeface="Arial"/>
              </a:rPr>
              <a:t>Submitted as part of the Monthly Report on February 7th</a:t>
            </a:r>
            <a:endParaRPr dirty="0">
              <a:solidFill>
                <a:schemeClr val="tx2">
                  <a:lumMod val="50000"/>
                </a:schemeClr>
              </a:solidFill>
              <a:latin typeface="PT Serif" panose="020A0603040505020204" pitchFamily="18" charset="7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graphicFrame>
        <p:nvGraphicFramePr>
          <p:cNvPr id="1080" name="Google Shape;1080;p82"/>
          <p:cNvGraphicFramePr/>
          <p:nvPr>
            <p:extLst>
              <p:ext uri="{D42A27DB-BD31-4B8C-83A1-F6EECF244321}">
                <p14:modId xmlns:p14="http://schemas.microsoft.com/office/powerpoint/2010/main" val="1324880421"/>
              </p:ext>
            </p:extLst>
          </p:nvPr>
        </p:nvGraphicFramePr>
        <p:xfrm>
          <a:off x="403478" y="1283909"/>
          <a:ext cx="11353775" cy="4252135"/>
        </p:xfrm>
        <a:graphic>
          <a:graphicData uri="http://schemas.openxmlformats.org/drawingml/2006/table">
            <a:tbl>
              <a:tblPr>
                <a:noFill/>
                <a:tableStyleId>{5BD4A0B3-D75C-4AE0-87CD-2A0A4E2B978E}</a:tableStyleId>
              </a:tblPr>
              <a:tblGrid>
                <a:gridCol w="4036275">
                  <a:extLst>
                    <a:ext uri="{9D8B030D-6E8A-4147-A177-3AD203B41FA5}">
                      <a16:colId xmlns:a16="http://schemas.microsoft.com/office/drawing/2014/main" val="20000"/>
                    </a:ext>
                  </a:extLst>
                </a:gridCol>
                <a:gridCol w="3107875">
                  <a:extLst>
                    <a:ext uri="{9D8B030D-6E8A-4147-A177-3AD203B41FA5}">
                      <a16:colId xmlns:a16="http://schemas.microsoft.com/office/drawing/2014/main" val="20001"/>
                    </a:ext>
                  </a:extLst>
                </a:gridCol>
                <a:gridCol w="610550">
                  <a:extLst>
                    <a:ext uri="{9D8B030D-6E8A-4147-A177-3AD203B41FA5}">
                      <a16:colId xmlns:a16="http://schemas.microsoft.com/office/drawing/2014/main" val="20002"/>
                    </a:ext>
                  </a:extLst>
                </a:gridCol>
                <a:gridCol w="7083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100" b="0" u="none" strike="noStrike" cap="none" dirty="0">
                          <a:solidFill>
                            <a:schemeClr val="accent1"/>
                          </a:solidFill>
                          <a:latin typeface="Source Sans Pro"/>
                          <a:ea typeface="Source Sans Pro"/>
                          <a:cs typeface="Source Sans Pro"/>
                          <a:sym typeface="Source Sans Pro"/>
                        </a:rPr>
                        <a:t>Risk and Impact</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100" b="0" u="none" strike="noStrike" cap="none" dirty="0">
                          <a:solidFill>
                            <a:schemeClr val="accent1"/>
                          </a:solidFill>
                          <a:latin typeface="Source Sans Pro"/>
                          <a:ea typeface="Source Sans Pro"/>
                          <a:cs typeface="Source Sans Pro"/>
                          <a:sym typeface="Source Sans Pro"/>
                        </a:rPr>
                        <a:t>Mitigation Strategy</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100" b="0" u="none" strike="noStrike" cap="none" dirty="0">
                          <a:solidFill>
                            <a:schemeClr val="accent1"/>
                          </a:solidFill>
                          <a:latin typeface="Source Sans Pro"/>
                          <a:ea typeface="Source Sans Pro"/>
                          <a:cs typeface="Source Sans Pro"/>
                          <a:sym typeface="Source Sans Pro"/>
                        </a:rPr>
                        <a:t>Date</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100" b="0" u="none" strike="noStrike" cap="none" dirty="0">
                          <a:solidFill>
                            <a:schemeClr val="accent1"/>
                          </a:solidFill>
                          <a:latin typeface="Source Sans Pro"/>
                          <a:ea typeface="Source Sans Pro"/>
                          <a:cs typeface="Source Sans Pro"/>
                          <a:sym typeface="Source Sans Pro"/>
                        </a:rPr>
                        <a:t>Status</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100" b="0" u="none" strike="noStrike" cap="none" dirty="0">
                          <a:solidFill>
                            <a:schemeClr val="accent1"/>
                          </a:solidFill>
                          <a:latin typeface="Source Sans Pro"/>
                          <a:ea typeface="Source Sans Pro"/>
                          <a:cs typeface="Source Sans Pro"/>
                          <a:sym typeface="Source Sans Pro"/>
                        </a:rPr>
                        <a:t>Notes</a:t>
                      </a:r>
                      <a:endParaRPr sz="1100" b="0" u="none" strike="noStrike" cap="none" dirty="0">
                        <a:solidFill>
                          <a:schemeClr val="accent1"/>
                        </a:solidFill>
                        <a:latin typeface="Source Sans Pro"/>
                        <a:ea typeface="Source Sans Pro"/>
                        <a:cs typeface="Source Sans Pro"/>
                        <a:sym typeface="Source Sans Pro"/>
                      </a:endParaRPr>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286625">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b="0" u="none" strike="noStrike" cap="none" dirty="0">
                          <a:solidFill>
                            <a:schemeClr val="accent1"/>
                          </a:solidFill>
                          <a:latin typeface="Source Sans Pro"/>
                          <a:ea typeface="Source Sans Pro"/>
                          <a:cs typeface="Source Sans Pro"/>
                          <a:sym typeface="Source Sans Pro"/>
                        </a:rPr>
                        <a:t>Entered</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100" b="0" u="none" strike="noStrike" cap="none" dirty="0">
                          <a:solidFill>
                            <a:schemeClr val="accent1"/>
                          </a:solidFill>
                          <a:latin typeface="Source Sans Pro"/>
                          <a:ea typeface="Source Sans Pro"/>
                          <a:cs typeface="Source Sans Pro"/>
                          <a:sym typeface="Source Sans Pro"/>
                        </a:rPr>
                        <a:t>Closed</a:t>
                      </a:r>
                      <a:endParaRPr sz="1100" b="0" u="none" strike="noStrike" cap="none" dirty="0">
                        <a:solidFill>
                          <a:schemeClr val="accent1"/>
                        </a:solidFill>
                        <a:latin typeface="Source Sans Pro"/>
                        <a:ea typeface="Source Sans Pro"/>
                        <a:cs typeface="Source Sans Pro"/>
                        <a:sym typeface="Source Sans Pro"/>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Operating in an environment with multiple stakeholders and multiple layers of influence and integration can lead to misaligned goals and competing priorities.</a:t>
                      </a:r>
                      <a:endParaRPr sz="2400" u="none" strike="noStrike" cap="none" dirty="0">
                        <a:solidFill>
                          <a:schemeClr val="dk2"/>
                        </a:solidFill>
                        <a:latin typeface="Source Sans Pro"/>
                        <a:ea typeface="Source Sans Pro"/>
                        <a:cs typeface="Source Sans Pro"/>
                        <a:sym typeface="Source Sans Pro"/>
                      </a:endParaRPr>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Develop a deliberate and persistent omnichannel approach to stakeholder engagement.  Improved understanding with stakeholder sessions with VA-PO.</a:t>
                      </a:r>
                      <a:endParaRPr sz="2400" u="none" strike="noStrike" cap="none" dirty="0">
                        <a:solidFill>
                          <a:schemeClr val="dk2"/>
                        </a:solidFill>
                        <a:latin typeface="Source Sans Pro"/>
                        <a:ea typeface="Source Sans Pro"/>
                        <a:cs typeface="Source Sans Pro"/>
                        <a:sym typeface="Source Sans Pro"/>
                      </a:endParaRPr>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1/20/22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Ongoing</a:t>
                      </a: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nchor="ctr">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There are a lot of unknowns around the technical aspect of product.  Technical roadblocks could cause delays later in production.</a:t>
                      </a:r>
                      <a:endParaRPr sz="2400" u="none" strike="noStrike" cap="none" dirty="0">
                        <a:solidFill>
                          <a:schemeClr val="dk2"/>
                        </a:solidFill>
                        <a:latin typeface="Source Sans Pro"/>
                        <a:ea typeface="Source Sans Pro"/>
                        <a:cs typeface="Source Sans Pro"/>
                        <a:sym typeface="Source Sans Pro"/>
                      </a:endParaRPr>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Prioritized technical discovery and regular stakeholder engagement early in process to identify the technical dependencies and highlight gaps that need to be addressed. Proactively working with current CEDAR IDIQ / MOVE partners and exploring alternative paths to address any emerging capability gaps in expeditious manner.</a:t>
                      </a:r>
                      <a:endParaRPr sz="2400" u="none" strike="noStrike" cap="none" dirty="0">
                        <a:solidFill>
                          <a:schemeClr val="dk2"/>
                        </a:solidFill>
                        <a:latin typeface="Source Sans Pro"/>
                        <a:ea typeface="Source Sans Pro"/>
                        <a:cs typeface="Source Sans Pro"/>
                        <a:sym typeface="Source Sans Pro"/>
                      </a:endParaRPr>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1/20/22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nchor="ctr">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Potential for government shutdown.  Loss of access to VA team could lead to uncertainty on priorities; limited ability to remove blockers, and other delays.</a:t>
                      </a:r>
                      <a:endParaRPr sz="24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Plan for work that could be done independently to keep production moving forward.</a:t>
                      </a:r>
                      <a:endParaRPr sz="24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1/20/22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sanctions or damage to reputation.</a:t>
                      </a:r>
                      <a:endParaRPr sz="11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a:t>
                      </a:r>
                      <a:endParaRPr sz="11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1/20/22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1081" name="Google Shape;1081;p82"/>
          <p:cNvGrpSpPr/>
          <p:nvPr/>
        </p:nvGrpSpPr>
        <p:grpSpPr>
          <a:xfrm>
            <a:off x="10096322" y="156087"/>
            <a:ext cx="1667936" cy="932550"/>
            <a:chOff x="9998602" y="156087"/>
            <a:chExt cx="1667936" cy="932550"/>
          </a:xfrm>
        </p:grpSpPr>
        <p:grpSp>
          <p:nvGrpSpPr>
            <p:cNvPr id="1082" name="Google Shape;1082;p82"/>
            <p:cNvGrpSpPr/>
            <p:nvPr/>
          </p:nvGrpSpPr>
          <p:grpSpPr>
            <a:xfrm>
              <a:off x="10076737" y="202562"/>
              <a:ext cx="1511666" cy="839600"/>
              <a:chOff x="9969134" y="166067"/>
              <a:chExt cx="1511666" cy="839600"/>
            </a:xfrm>
          </p:grpSpPr>
          <p:sp>
            <p:nvSpPr>
              <p:cNvPr id="1083" name="Google Shape;1083;p82"/>
              <p:cNvSpPr txBox="1"/>
              <p:nvPr/>
            </p:nvSpPr>
            <p:spPr>
              <a:xfrm>
                <a:off x="10410700" y="512742"/>
                <a:ext cx="1070100" cy="15388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000" b="0" i="0" u="none" strike="noStrike" cap="none" dirty="0">
                    <a:solidFill>
                      <a:srgbClr val="000000"/>
                    </a:solidFill>
                    <a:latin typeface="PT Serif"/>
                    <a:ea typeface="PT Serif"/>
                    <a:cs typeface="PT Serif"/>
                    <a:sym typeface="PT Serif"/>
                  </a:rPr>
                  <a:t>Some risks / delays</a:t>
                </a:r>
                <a:endParaRPr sz="1000" b="0" i="0" u="none" strike="noStrike" cap="none" dirty="0">
                  <a:solidFill>
                    <a:srgbClr val="000000"/>
                  </a:solidFill>
                  <a:latin typeface="PT Serif"/>
                  <a:ea typeface="PT Serif"/>
                  <a:cs typeface="PT Serif"/>
                  <a:sym typeface="PT Serif"/>
                </a:endParaRPr>
              </a:p>
            </p:txBody>
          </p:sp>
          <p:sp>
            <p:nvSpPr>
              <p:cNvPr id="1084" name="Google Shape;1084;p82"/>
              <p:cNvSpPr txBox="1"/>
              <p:nvPr/>
            </p:nvSpPr>
            <p:spPr>
              <a:xfrm>
                <a:off x="10410700" y="757868"/>
                <a:ext cx="1070100" cy="15388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000" b="0" i="0" u="none" strike="noStrike" cap="none" dirty="0">
                    <a:solidFill>
                      <a:srgbClr val="000000"/>
                    </a:solidFill>
                    <a:latin typeface="PT Serif"/>
                    <a:ea typeface="PT Serif"/>
                    <a:cs typeface="PT Serif"/>
                    <a:sym typeface="PT Serif"/>
                  </a:rPr>
                  <a:t>Everything is good</a:t>
                </a:r>
                <a:endParaRPr sz="1000" b="0" i="0" u="none" strike="noStrike" cap="none" dirty="0">
                  <a:solidFill>
                    <a:srgbClr val="000000"/>
                  </a:solidFill>
                  <a:latin typeface="PT Serif"/>
                  <a:ea typeface="PT Serif"/>
                  <a:cs typeface="PT Serif"/>
                  <a:sym typeface="PT Serif"/>
                </a:endParaRPr>
              </a:p>
            </p:txBody>
          </p:sp>
          <p:sp>
            <p:nvSpPr>
              <p:cNvPr id="1085" name="Google Shape;1085;p82"/>
              <p:cNvSpPr txBox="1"/>
              <p:nvPr/>
            </p:nvSpPr>
            <p:spPr>
              <a:xfrm>
                <a:off x="10410700" y="255356"/>
                <a:ext cx="1070100" cy="15388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000" b="0" i="0" u="none" strike="noStrike" cap="none" dirty="0">
                    <a:solidFill>
                      <a:srgbClr val="000000"/>
                    </a:solidFill>
                    <a:latin typeface="PT Serif"/>
                    <a:ea typeface="PT Serif"/>
                    <a:cs typeface="PT Serif"/>
                    <a:sym typeface="PT Serif"/>
                  </a:rPr>
                  <a:t>Serious risk</a:t>
                </a:r>
                <a:endParaRPr sz="1000" b="0" i="0" u="none" strike="noStrike" cap="none" dirty="0">
                  <a:solidFill>
                    <a:srgbClr val="000000"/>
                  </a:solidFill>
                  <a:latin typeface="PT Serif"/>
                  <a:ea typeface="PT Serif"/>
                  <a:cs typeface="PT Serif"/>
                  <a:sym typeface="PT Serif"/>
                </a:endParaRPr>
              </a:p>
            </p:txBody>
          </p:sp>
          <p:pic>
            <p:nvPicPr>
              <p:cNvPr id="1086" name="Google Shape;1086;p82"/>
              <p:cNvPicPr preferRelativeResize="0"/>
              <p:nvPr/>
            </p:nvPicPr>
            <p:blipFill rotWithShape="1">
              <a:blip r:embed="rId3">
                <a:alphaModFix/>
              </a:blip>
              <a:srcRect l="25381" r="22025"/>
              <a:stretch/>
            </p:blipFill>
            <p:spPr>
              <a:xfrm>
                <a:off x="9969134" y="166067"/>
                <a:ext cx="441567" cy="839600"/>
              </a:xfrm>
              <a:prstGeom prst="rect">
                <a:avLst/>
              </a:prstGeom>
              <a:noFill/>
              <a:ln>
                <a:noFill/>
              </a:ln>
            </p:spPr>
          </p:pic>
        </p:grpSp>
        <p:sp>
          <p:nvSpPr>
            <p:cNvPr id="1087" name="Google Shape;1087;p82"/>
            <p:cNvSpPr/>
            <p:nvPr/>
          </p:nvSpPr>
          <p:spPr>
            <a:xfrm>
              <a:off x="9998602" y="156087"/>
              <a:ext cx="1667936" cy="932550"/>
            </a:xfrm>
            <a:prstGeom prst="rect">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dirty="0">
                <a:solidFill>
                  <a:srgbClr val="000000"/>
                </a:solidFill>
                <a:latin typeface="PT Serif"/>
                <a:ea typeface="PT Serif"/>
                <a:cs typeface="PT Serif"/>
                <a:sym typeface="PT Serif"/>
              </a:endParaRPr>
            </a:p>
          </p:txBody>
        </p:sp>
      </p:grpSp>
      <p:sp>
        <p:nvSpPr>
          <p:cNvPr id="1088" name="Google Shape;1088;p8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27</a:t>
            </a:fld>
            <a:endParaRPr sz="1200" b="0" i="0" u="none" strike="noStrike" cap="none" dirty="0">
              <a:solidFill>
                <a:srgbClr val="8A8A8A"/>
              </a:solidFill>
              <a:latin typeface="Source Sans Pro"/>
              <a:ea typeface="Source Sans Pro"/>
              <a:cs typeface="Source Sans Pro"/>
              <a:sym typeface="Source Sans Pro"/>
            </a:endParaRPr>
          </a:p>
        </p:txBody>
      </p:sp>
      <p:sp>
        <p:nvSpPr>
          <p:cNvPr id="1089" name="Google Shape;1089;p82"/>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cxnSp>
        <p:nvCxnSpPr>
          <p:cNvPr id="1090" name="Google Shape;1090;p82"/>
          <p:cNvCxnSpPr/>
          <p:nvPr/>
        </p:nvCxnSpPr>
        <p:spPr>
          <a:xfrm>
            <a:off x="409512" y="1706461"/>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1091" name="Google Shape;1091;p82"/>
          <p:cNvCxnSpPr/>
          <p:nvPr/>
        </p:nvCxnSpPr>
        <p:spPr>
          <a:xfrm>
            <a:off x="7554113" y="1475764"/>
            <a:ext cx="1265338" cy="6180"/>
          </a:xfrm>
          <a:prstGeom prst="straightConnector1">
            <a:avLst/>
          </a:prstGeom>
          <a:noFill/>
          <a:ln w="9525" cap="flat" cmpd="sng">
            <a:solidFill>
              <a:srgbClr val="002B4F"/>
            </a:solidFill>
            <a:prstDash val="solid"/>
            <a:round/>
            <a:headEnd type="none" w="sm" len="sm"/>
            <a:tailEnd type="none" w="sm" len="sm"/>
          </a:ln>
        </p:spPr>
      </p:cxnSp>
      <p:pic>
        <p:nvPicPr>
          <p:cNvPr id="1092" name="Google Shape;1092;p82"/>
          <p:cNvPicPr preferRelativeResize="0"/>
          <p:nvPr/>
        </p:nvPicPr>
        <p:blipFill rotWithShape="1">
          <a:blip r:embed="rId3">
            <a:alphaModFix/>
          </a:blip>
          <a:srcRect l="35833" t="37499" r="35833" b="34167"/>
          <a:stretch/>
        </p:blipFill>
        <p:spPr>
          <a:xfrm>
            <a:off x="9005277" y="3311189"/>
            <a:ext cx="237877" cy="237892"/>
          </a:xfrm>
          <a:prstGeom prst="rect">
            <a:avLst/>
          </a:prstGeom>
          <a:noFill/>
          <a:ln>
            <a:noFill/>
          </a:ln>
        </p:spPr>
      </p:pic>
      <p:pic>
        <p:nvPicPr>
          <p:cNvPr id="1093" name="Google Shape;1093;p82"/>
          <p:cNvPicPr preferRelativeResize="0"/>
          <p:nvPr/>
        </p:nvPicPr>
        <p:blipFill rotWithShape="1">
          <a:blip r:embed="rId3">
            <a:alphaModFix/>
          </a:blip>
          <a:srcRect l="35833" t="37499" r="35833" b="34167"/>
          <a:stretch/>
        </p:blipFill>
        <p:spPr>
          <a:xfrm>
            <a:off x="9005276" y="2094784"/>
            <a:ext cx="237877" cy="237892"/>
          </a:xfrm>
          <a:prstGeom prst="rect">
            <a:avLst/>
          </a:prstGeom>
          <a:noFill/>
          <a:ln>
            <a:noFill/>
          </a:ln>
        </p:spPr>
      </p:pic>
      <p:pic>
        <p:nvPicPr>
          <p:cNvPr id="1094" name="Google Shape;1094;p82"/>
          <p:cNvPicPr preferRelativeResize="0"/>
          <p:nvPr/>
        </p:nvPicPr>
        <p:blipFill rotWithShape="1">
          <a:blip r:embed="rId3">
            <a:alphaModFix/>
          </a:blip>
          <a:srcRect l="35833" t="37499" r="35833" b="34167"/>
          <a:stretch/>
        </p:blipFill>
        <p:spPr>
          <a:xfrm>
            <a:off x="9005277" y="4947042"/>
            <a:ext cx="237877" cy="237892"/>
          </a:xfrm>
          <a:prstGeom prst="rect">
            <a:avLst/>
          </a:prstGeom>
          <a:noFill/>
          <a:ln>
            <a:noFill/>
          </a:ln>
        </p:spPr>
      </p:pic>
      <p:pic>
        <p:nvPicPr>
          <p:cNvPr id="1095" name="Google Shape;1095;p82"/>
          <p:cNvPicPr preferRelativeResize="0"/>
          <p:nvPr/>
        </p:nvPicPr>
        <p:blipFill rotWithShape="1">
          <a:blip r:embed="rId3">
            <a:alphaModFix/>
          </a:blip>
          <a:srcRect l="35833" t="37499" r="35833" b="34167"/>
          <a:stretch/>
        </p:blipFill>
        <p:spPr>
          <a:xfrm>
            <a:off x="9005276" y="4247959"/>
            <a:ext cx="237877" cy="237892"/>
          </a:xfrm>
          <a:prstGeom prst="rect">
            <a:avLst/>
          </a:prstGeom>
          <a:noFill/>
          <a:ln>
            <a:noFill/>
          </a:ln>
        </p:spPr>
      </p:pic>
      <p:sp>
        <p:nvSpPr>
          <p:cNvPr id="24" name="Google Shape;1059;p81">
            <a:extLst>
              <a:ext uri="{FF2B5EF4-FFF2-40B4-BE49-F238E27FC236}">
                <a16:creationId xmlns:a16="http://schemas.microsoft.com/office/drawing/2014/main" id="{8145182E-9F32-A849-8209-0C3E468D60A2}"/>
              </a:ext>
            </a:extLst>
          </p:cNvPr>
          <p:cNvSpPr txBox="1">
            <a:spLocks noGrp="1"/>
          </p:cNvSpPr>
          <p:nvPr>
            <p:ph type="title"/>
          </p:nvPr>
        </p:nvSpPr>
        <p:spPr>
          <a:xfrm>
            <a:off x="417438" y="373063"/>
            <a:ext cx="11353800" cy="4985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dirty="0"/>
              <a:t>Project Risks and Mitigation Strategies</a:t>
            </a:r>
            <a:endParaRPr dirty="0"/>
          </a:p>
        </p:txBody>
      </p:sp>
      <p:sp>
        <p:nvSpPr>
          <p:cNvPr id="25" name="Google Shape;1054;p80">
            <a:extLst>
              <a:ext uri="{FF2B5EF4-FFF2-40B4-BE49-F238E27FC236}">
                <a16:creationId xmlns:a16="http://schemas.microsoft.com/office/drawing/2014/main" id="{0C2451B7-B9A2-F748-B5B1-0B8250329867}"/>
              </a:ext>
            </a:extLst>
          </p:cNvPr>
          <p:cNvSpPr txBox="1"/>
          <p:nvPr/>
        </p:nvSpPr>
        <p:spPr>
          <a:xfrm>
            <a:off x="339712" y="940013"/>
            <a:ext cx="62330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u="none" strike="noStrike" cap="none" dirty="0">
                <a:solidFill>
                  <a:schemeClr val="tx2">
                    <a:lumMod val="50000"/>
                  </a:schemeClr>
                </a:solidFill>
                <a:latin typeface="PT Serif" panose="020A0603040505020204" pitchFamily="18" charset="77"/>
                <a:sym typeface="Arial"/>
              </a:rPr>
              <a:t>Submitted as part of the Monthly Report on February 7th</a:t>
            </a:r>
            <a:endParaRPr dirty="0">
              <a:solidFill>
                <a:schemeClr val="tx2">
                  <a:lumMod val="50000"/>
                </a:schemeClr>
              </a:solidFill>
              <a:latin typeface="PT Serif" panose="020A0603040505020204" pitchFamily="18" charset="7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2"/>
        <p:cNvGrpSpPr/>
        <p:nvPr/>
      </p:nvGrpSpPr>
      <p:grpSpPr>
        <a:xfrm>
          <a:off x="0" y="0"/>
          <a:ext cx="0" cy="0"/>
          <a:chOff x="0" y="0"/>
          <a:chExt cx="0" cy="0"/>
        </a:xfrm>
      </p:grpSpPr>
      <p:sp>
        <p:nvSpPr>
          <p:cNvPr id="373" name="Google Shape;373;p76"/>
          <p:cNvSpPr txBox="1">
            <a:spLocks noGrp="1"/>
          </p:cNvSpPr>
          <p:nvPr>
            <p:ph type="title"/>
          </p:nvPr>
        </p:nvSpPr>
        <p:spPr>
          <a:xfrm>
            <a:off x="325512" y="850399"/>
            <a:ext cx="4241800" cy="3687033"/>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600"/>
              </a:spcBef>
              <a:spcAft>
                <a:spcPts val="0"/>
              </a:spcAft>
              <a:buSzPct val="111111"/>
              <a:buNone/>
            </a:pPr>
            <a:r>
              <a:rPr lang="en-US" dirty="0">
                <a:solidFill>
                  <a:srgbClr val="202120"/>
                </a:solidFill>
              </a:rPr>
              <a:t>At the end of each sprint on Tuesdays, the team will run sprint reviews to showcase the sprint’s work for approval.</a:t>
            </a:r>
            <a:br>
              <a:rPr lang="en-US" dirty="0">
                <a:solidFill>
                  <a:srgbClr val="202120"/>
                </a:solidFill>
              </a:rPr>
            </a:br>
            <a:r>
              <a:rPr lang="en-US" dirty="0">
                <a:solidFill>
                  <a:srgbClr val="202120"/>
                </a:solidFill>
              </a:rPr>
              <a:t>The purpose of this meeting is:</a:t>
            </a:r>
            <a:endParaRPr dirty="0"/>
          </a:p>
        </p:txBody>
      </p:sp>
      <p:sp>
        <p:nvSpPr>
          <p:cNvPr id="374" name="Google Shape;374;p76"/>
          <p:cNvSpPr txBox="1">
            <a:spLocks noGrp="1"/>
          </p:cNvSpPr>
          <p:nvPr>
            <p:ph type="body" idx="2"/>
          </p:nvPr>
        </p:nvSpPr>
        <p:spPr>
          <a:xfrm>
            <a:off x="425003" y="486053"/>
            <a:ext cx="4824457" cy="525401"/>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000"/>
              </a:spcBef>
              <a:spcAft>
                <a:spcPts val="0"/>
              </a:spcAft>
              <a:buSzPts val="1400"/>
              <a:buNone/>
            </a:pPr>
            <a:r>
              <a:rPr lang="en-US" dirty="0">
                <a:solidFill>
                  <a:srgbClr val="565956"/>
                </a:solidFill>
              </a:rPr>
              <a:t>WELCOME TO THE SPRINT 1 DEMO</a:t>
            </a:r>
            <a:endParaRPr dirty="0"/>
          </a:p>
        </p:txBody>
      </p:sp>
      <p:sp>
        <p:nvSpPr>
          <p:cNvPr id="375" name="Google Shape;375;p76"/>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grpSp>
        <p:nvGrpSpPr>
          <p:cNvPr id="376" name="Google Shape;376;p76"/>
          <p:cNvGrpSpPr/>
          <p:nvPr/>
        </p:nvGrpSpPr>
        <p:grpSpPr>
          <a:xfrm>
            <a:off x="5219700" y="0"/>
            <a:ext cx="6972300" cy="6858000"/>
            <a:chOff x="5219700" y="0"/>
            <a:chExt cx="6972300" cy="6858000"/>
          </a:xfrm>
        </p:grpSpPr>
        <p:sp>
          <p:nvSpPr>
            <p:cNvPr id="377" name="Google Shape;377;p76"/>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rgbClr val="B9CCE2"/>
                </a:solidFill>
                <a:latin typeface="Arial"/>
                <a:ea typeface="Arial"/>
                <a:cs typeface="Arial"/>
                <a:sym typeface="Arial"/>
              </a:endParaRPr>
            </a:p>
          </p:txBody>
        </p:sp>
        <p:grpSp>
          <p:nvGrpSpPr>
            <p:cNvPr id="378" name="Google Shape;378;p76"/>
            <p:cNvGrpSpPr/>
            <p:nvPr/>
          </p:nvGrpSpPr>
          <p:grpSpPr>
            <a:xfrm>
              <a:off x="5219700" y="0"/>
              <a:ext cx="6972300" cy="6858000"/>
              <a:chOff x="5219700" y="0"/>
              <a:chExt cx="6972300" cy="6654800"/>
            </a:xfrm>
          </p:grpSpPr>
          <p:sp>
            <p:nvSpPr>
              <p:cNvPr id="379" name="Google Shape;379;p76"/>
              <p:cNvSpPr/>
              <p:nvPr/>
            </p:nvSpPr>
            <p:spPr>
              <a:xfrm>
                <a:off x="5219700" y="4382818"/>
                <a:ext cx="6972300" cy="2271982"/>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rgbClr val="B9CCE2"/>
                  </a:solidFill>
                  <a:latin typeface="Arial"/>
                  <a:ea typeface="Arial"/>
                  <a:cs typeface="Arial"/>
                  <a:sym typeface="Arial"/>
                </a:endParaRPr>
              </a:p>
            </p:txBody>
          </p:sp>
          <p:sp>
            <p:nvSpPr>
              <p:cNvPr id="380" name="Google Shape;380;p76"/>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rgbClr val="B9CCE2"/>
                  </a:solidFill>
                  <a:latin typeface="Arial"/>
                  <a:ea typeface="Arial"/>
                  <a:cs typeface="Arial"/>
                  <a:sym typeface="Arial"/>
                </a:endParaRPr>
              </a:p>
            </p:txBody>
          </p:sp>
        </p:grpSp>
      </p:grpSp>
      <p:grpSp>
        <p:nvGrpSpPr>
          <p:cNvPr id="381" name="Google Shape;381;p76"/>
          <p:cNvGrpSpPr/>
          <p:nvPr/>
        </p:nvGrpSpPr>
        <p:grpSpPr>
          <a:xfrm>
            <a:off x="6004206" y="776891"/>
            <a:ext cx="4105095" cy="1335945"/>
            <a:chOff x="409856" y="3824891"/>
            <a:chExt cx="4105095" cy="1335945"/>
          </a:xfrm>
        </p:grpSpPr>
        <p:sp>
          <p:nvSpPr>
            <p:cNvPr id="382" name="Google Shape;382;p76"/>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400" b="1" i="0" u="none" strike="noStrike" cap="none" dirty="0">
                  <a:solidFill>
                    <a:schemeClr val="dk2"/>
                  </a:solidFill>
                  <a:latin typeface="PT Serif"/>
                  <a:ea typeface="PT Serif"/>
                  <a:cs typeface="PT Serif"/>
                  <a:sym typeface="PT Serif"/>
                </a:rPr>
                <a:t>1</a:t>
              </a:r>
              <a:endParaRPr sz="4400" b="0" i="0" u="none" strike="noStrike" cap="none" dirty="0">
                <a:solidFill>
                  <a:srgbClr val="000000"/>
                </a:solidFill>
                <a:latin typeface="Arial"/>
                <a:ea typeface="Arial"/>
                <a:cs typeface="Arial"/>
                <a:sym typeface="Arial"/>
              </a:endParaRPr>
            </a:p>
          </p:txBody>
        </p:sp>
        <p:sp>
          <p:nvSpPr>
            <p:cNvPr id="383" name="Google Shape;383;p76"/>
            <p:cNvSpPr txBox="1"/>
            <p:nvPr/>
          </p:nvSpPr>
          <p:spPr>
            <a:xfrm>
              <a:off x="1011985" y="3824891"/>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2000" b="0" i="0" u="none" strike="noStrike" cap="none" dirty="0">
                  <a:solidFill>
                    <a:schemeClr val="dk2"/>
                  </a:solidFill>
                  <a:latin typeface="PT Serif"/>
                  <a:ea typeface="PT Serif"/>
                  <a:cs typeface="PT Serif"/>
                  <a:sym typeface="PT Serif"/>
                </a:rPr>
                <a:t>To demo the accomplishments or functionality that was built over the past sprint</a:t>
              </a:r>
              <a:endParaRPr sz="2000" b="0" i="0" u="none" strike="noStrike" cap="none" dirty="0">
                <a:solidFill>
                  <a:srgbClr val="000000"/>
                </a:solidFill>
                <a:latin typeface="Arial"/>
                <a:ea typeface="Arial"/>
                <a:cs typeface="Arial"/>
                <a:sym typeface="Arial"/>
              </a:endParaRPr>
            </a:p>
          </p:txBody>
        </p:sp>
      </p:grpSp>
      <p:pic>
        <p:nvPicPr>
          <p:cNvPr id="384" name="Google Shape;384;p76"/>
          <p:cNvPicPr preferRelativeResize="0"/>
          <p:nvPr/>
        </p:nvPicPr>
        <p:blipFill rotWithShape="1">
          <a:blip r:embed="rId3">
            <a:alphaModFix/>
          </a:blip>
          <a:srcRect/>
          <a:stretch/>
        </p:blipFill>
        <p:spPr>
          <a:xfrm>
            <a:off x="10350900" y="3014524"/>
            <a:ext cx="1023366" cy="967026"/>
          </a:xfrm>
          <a:prstGeom prst="rect">
            <a:avLst/>
          </a:prstGeom>
          <a:noFill/>
          <a:ln>
            <a:noFill/>
          </a:ln>
        </p:spPr>
      </p:pic>
      <p:pic>
        <p:nvPicPr>
          <p:cNvPr id="385" name="Google Shape;385;p76"/>
          <p:cNvPicPr preferRelativeResize="0"/>
          <p:nvPr/>
        </p:nvPicPr>
        <p:blipFill rotWithShape="1">
          <a:blip r:embed="rId4">
            <a:alphaModFix/>
          </a:blip>
          <a:srcRect/>
          <a:stretch/>
        </p:blipFill>
        <p:spPr>
          <a:xfrm>
            <a:off x="10495368" y="5224437"/>
            <a:ext cx="850016" cy="833846"/>
          </a:xfrm>
          <a:prstGeom prst="rect">
            <a:avLst/>
          </a:prstGeom>
          <a:noFill/>
          <a:ln>
            <a:noFill/>
          </a:ln>
        </p:spPr>
      </p:pic>
      <p:pic>
        <p:nvPicPr>
          <p:cNvPr id="386" name="Google Shape;386;p76"/>
          <p:cNvPicPr preferRelativeResize="0"/>
          <p:nvPr/>
        </p:nvPicPr>
        <p:blipFill rotWithShape="1">
          <a:blip r:embed="rId5">
            <a:alphaModFix/>
          </a:blip>
          <a:srcRect/>
          <a:stretch/>
        </p:blipFill>
        <p:spPr>
          <a:xfrm>
            <a:off x="10352439" y="664139"/>
            <a:ext cx="964943" cy="947280"/>
          </a:xfrm>
          <a:prstGeom prst="rect">
            <a:avLst/>
          </a:prstGeom>
          <a:noFill/>
          <a:ln>
            <a:noFill/>
          </a:ln>
        </p:spPr>
      </p:pic>
      <p:grpSp>
        <p:nvGrpSpPr>
          <p:cNvPr id="387" name="Google Shape;387;p76"/>
          <p:cNvGrpSpPr/>
          <p:nvPr/>
        </p:nvGrpSpPr>
        <p:grpSpPr>
          <a:xfrm>
            <a:off x="6004206" y="3170841"/>
            <a:ext cx="3875559" cy="1077547"/>
            <a:chOff x="4391305" y="3812191"/>
            <a:chExt cx="3875559" cy="1077547"/>
          </a:xfrm>
        </p:grpSpPr>
        <p:sp>
          <p:nvSpPr>
            <p:cNvPr id="388" name="Google Shape;388;p76"/>
            <p:cNvSpPr txBox="1"/>
            <p:nvPr/>
          </p:nvSpPr>
          <p:spPr>
            <a:xfrm>
              <a:off x="4986148" y="3812191"/>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2000" b="0" i="0" u="none" strike="noStrike" cap="none" dirty="0">
                  <a:solidFill>
                    <a:schemeClr val="dk2"/>
                  </a:solidFill>
                  <a:latin typeface="PT Serif"/>
                  <a:ea typeface="PT Serif"/>
                  <a:cs typeface="PT Serif"/>
                  <a:sym typeface="PT Serif"/>
                </a:rPr>
                <a:t>To get feedback and insights early and often</a:t>
              </a:r>
              <a:endParaRPr sz="2000" b="0" i="0" u="none" strike="noStrike" cap="none" dirty="0">
                <a:solidFill>
                  <a:srgbClr val="000000"/>
                </a:solidFill>
                <a:latin typeface="Arial"/>
                <a:ea typeface="Arial"/>
                <a:cs typeface="Arial"/>
                <a:sym typeface="Arial"/>
              </a:endParaRPr>
            </a:p>
          </p:txBody>
        </p:sp>
        <p:sp>
          <p:nvSpPr>
            <p:cNvPr id="389" name="Google Shape;389;p76"/>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400" b="1" i="0" u="none" strike="noStrike" cap="none" dirty="0">
                  <a:solidFill>
                    <a:schemeClr val="dk2"/>
                  </a:solidFill>
                  <a:latin typeface="PT Serif"/>
                  <a:ea typeface="PT Serif"/>
                  <a:cs typeface="PT Serif"/>
                  <a:sym typeface="PT Serif"/>
                </a:rPr>
                <a:t>2</a:t>
              </a:r>
              <a:endParaRPr sz="4400" b="0" i="0" u="none" strike="noStrike" cap="none" dirty="0">
                <a:solidFill>
                  <a:srgbClr val="000000"/>
                </a:solidFill>
                <a:latin typeface="Arial"/>
                <a:ea typeface="Arial"/>
                <a:cs typeface="Arial"/>
                <a:sym typeface="Arial"/>
              </a:endParaRPr>
            </a:p>
          </p:txBody>
        </p:sp>
      </p:grpSp>
      <p:grpSp>
        <p:nvGrpSpPr>
          <p:cNvPr id="390" name="Google Shape;390;p76"/>
          <p:cNvGrpSpPr/>
          <p:nvPr/>
        </p:nvGrpSpPr>
        <p:grpSpPr>
          <a:xfrm>
            <a:off x="6004206" y="5221891"/>
            <a:ext cx="3757708" cy="1428996"/>
            <a:chOff x="8588654" y="3774091"/>
            <a:chExt cx="3757708" cy="1428996"/>
          </a:xfrm>
        </p:grpSpPr>
        <p:sp>
          <p:nvSpPr>
            <p:cNvPr id="391" name="Google Shape;391;p76"/>
            <p:cNvSpPr txBox="1"/>
            <p:nvPr/>
          </p:nvSpPr>
          <p:spPr>
            <a:xfrm>
              <a:off x="9179946" y="3774091"/>
              <a:ext cx="3166416" cy="142899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2000" b="0" i="0" u="none" strike="noStrike" cap="none" dirty="0">
                  <a:solidFill>
                    <a:srgbClr val="202120"/>
                  </a:solidFill>
                  <a:latin typeface="PT Serif"/>
                  <a:ea typeface="PT Serif"/>
                  <a:cs typeface="PT Serif"/>
                  <a:sym typeface="PT Serif"/>
                </a:rPr>
                <a:t>To create transparency for anyone interested on the product and progress</a:t>
              </a:r>
              <a:endParaRPr sz="2000" b="0" i="0" u="none" strike="noStrike" cap="none" dirty="0">
                <a:solidFill>
                  <a:srgbClr val="202120"/>
                </a:solidFill>
                <a:latin typeface="Arial"/>
                <a:ea typeface="Arial"/>
                <a:cs typeface="Arial"/>
                <a:sym typeface="Arial"/>
              </a:endParaRPr>
            </a:p>
          </p:txBody>
        </p:sp>
        <p:sp>
          <p:nvSpPr>
            <p:cNvPr id="392" name="Google Shape;392;p76"/>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400" b="1" i="0" u="none" strike="noStrike" cap="none" dirty="0">
                  <a:solidFill>
                    <a:srgbClr val="202120"/>
                  </a:solidFill>
                  <a:latin typeface="PT Serif"/>
                  <a:ea typeface="PT Serif"/>
                  <a:cs typeface="PT Serif"/>
                  <a:sym typeface="PT Serif"/>
                </a:rPr>
                <a:t>3</a:t>
              </a:r>
              <a:endParaRPr sz="4400" b="0" i="0" u="none" strike="noStrike" cap="none" dirty="0">
                <a:solidFill>
                  <a:srgbClr val="202120"/>
                </a:solidFill>
                <a:latin typeface="Arial"/>
                <a:ea typeface="Arial"/>
                <a:cs typeface="Arial"/>
                <a:sym typeface="Arial"/>
              </a:endParaRPr>
            </a:p>
          </p:txBody>
        </p:sp>
      </p:grpSp>
      <p:sp>
        <p:nvSpPr>
          <p:cNvPr id="393" name="Google Shape;393;p7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565956"/>
                </a:solidFill>
                <a:latin typeface="Source Sans Pro"/>
                <a:ea typeface="Source Sans Pro"/>
                <a:cs typeface="Source Sans Pro"/>
                <a:sym typeface="Source Sans Pro"/>
              </a:rPr>
              <a:t>3</a:t>
            </a:fld>
            <a:endParaRPr sz="1200" b="0" i="0" u="none" strike="noStrike" cap="none" dirty="0">
              <a:solidFill>
                <a:srgbClr val="565956"/>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cxnSp>
        <p:nvCxnSpPr>
          <p:cNvPr id="398" name="Google Shape;398;p4"/>
          <p:cNvCxnSpPr/>
          <p:nvPr/>
        </p:nvCxnSpPr>
        <p:spPr>
          <a:xfrm>
            <a:off x="1341185" y="2495550"/>
            <a:ext cx="3581400" cy="0"/>
          </a:xfrm>
          <a:prstGeom prst="straightConnector1">
            <a:avLst/>
          </a:prstGeom>
          <a:noFill/>
          <a:ln w="9525" cap="flat" cmpd="sng">
            <a:solidFill>
              <a:srgbClr val="232B34"/>
            </a:solidFill>
            <a:prstDash val="solid"/>
            <a:round/>
            <a:headEnd type="none" w="sm" len="sm"/>
            <a:tailEnd type="none" w="sm" len="sm"/>
          </a:ln>
        </p:spPr>
      </p:cxnSp>
      <p:cxnSp>
        <p:nvCxnSpPr>
          <p:cNvPr id="399" name="Google Shape;399;p4"/>
          <p:cNvCxnSpPr/>
          <p:nvPr/>
        </p:nvCxnSpPr>
        <p:spPr>
          <a:xfrm>
            <a:off x="4986085" y="2495550"/>
            <a:ext cx="6775450" cy="6350"/>
          </a:xfrm>
          <a:prstGeom prst="straightConnector1">
            <a:avLst/>
          </a:prstGeom>
          <a:noFill/>
          <a:ln w="9525" cap="flat" cmpd="sng">
            <a:solidFill>
              <a:srgbClr val="232B34"/>
            </a:solidFill>
            <a:prstDash val="solid"/>
            <a:round/>
            <a:headEnd type="none" w="sm" len="sm"/>
            <a:tailEnd type="none" w="sm" len="sm"/>
          </a:ln>
        </p:spPr>
      </p:cxnSp>
      <p:sp>
        <p:nvSpPr>
          <p:cNvPr id="400" name="Google Shape;400;p4"/>
          <p:cNvSpPr txBox="1">
            <a:spLocks noGrp="1"/>
          </p:cNvSpPr>
          <p:nvPr>
            <p:ph type="title"/>
          </p:nvPr>
        </p:nvSpPr>
        <p:spPr>
          <a:xfrm>
            <a:off x="419100" y="373063"/>
            <a:ext cx="11353800" cy="4985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dirty="0"/>
              <a:t>Roadmap Overview</a:t>
            </a:r>
            <a:endParaRPr dirty="0"/>
          </a:p>
        </p:txBody>
      </p:sp>
      <p:sp>
        <p:nvSpPr>
          <p:cNvPr id="401" name="Google Shape;401;p4"/>
          <p:cNvSpPr txBox="1"/>
          <p:nvPr/>
        </p:nvSpPr>
        <p:spPr>
          <a:xfrm>
            <a:off x="1345106"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0</a:t>
            </a:r>
            <a:endParaRPr sz="1200" b="0" i="0" u="none" strike="noStrike" cap="none" dirty="0">
              <a:solidFill>
                <a:schemeClr val="dk2"/>
              </a:solidFill>
              <a:latin typeface="Source Sans Pro"/>
              <a:ea typeface="Source Sans Pro"/>
              <a:cs typeface="Source Sans Pro"/>
              <a:sym typeface="Source Sans Pro"/>
            </a:endParaRPr>
          </a:p>
        </p:txBody>
      </p:sp>
      <p:sp>
        <p:nvSpPr>
          <p:cNvPr id="402" name="Google Shape;402;p4"/>
          <p:cNvSpPr txBox="1"/>
          <p:nvPr/>
        </p:nvSpPr>
        <p:spPr>
          <a:xfrm>
            <a:off x="1747523"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a:t>
            </a:r>
            <a:endParaRPr sz="1200" b="0" i="0" u="none" strike="noStrike" cap="none" dirty="0">
              <a:solidFill>
                <a:schemeClr val="dk2"/>
              </a:solidFill>
              <a:latin typeface="Source Sans Pro"/>
              <a:ea typeface="Source Sans Pro"/>
              <a:cs typeface="Source Sans Pro"/>
              <a:sym typeface="Source Sans Pro"/>
            </a:endParaRPr>
          </a:p>
        </p:txBody>
      </p:sp>
      <p:sp>
        <p:nvSpPr>
          <p:cNvPr id="403" name="Google Shape;403;p4"/>
          <p:cNvSpPr txBox="1"/>
          <p:nvPr/>
        </p:nvSpPr>
        <p:spPr>
          <a:xfrm>
            <a:off x="2149940"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a:t>
            </a:r>
            <a:endParaRPr sz="1200" b="0" i="0" u="none" strike="noStrike" cap="none" dirty="0">
              <a:solidFill>
                <a:schemeClr val="dk2"/>
              </a:solidFill>
              <a:latin typeface="Source Sans Pro"/>
              <a:ea typeface="Source Sans Pro"/>
              <a:cs typeface="Source Sans Pro"/>
              <a:sym typeface="Source Sans Pro"/>
            </a:endParaRPr>
          </a:p>
        </p:txBody>
      </p:sp>
      <p:sp>
        <p:nvSpPr>
          <p:cNvPr id="404" name="Google Shape;404;p4"/>
          <p:cNvSpPr txBox="1"/>
          <p:nvPr/>
        </p:nvSpPr>
        <p:spPr>
          <a:xfrm>
            <a:off x="2552357"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3</a:t>
            </a:r>
            <a:endParaRPr sz="1200" b="0" i="0" u="none" strike="noStrike" cap="none" dirty="0">
              <a:solidFill>
                <a:schemeClr val="dk2"/>
              </a:solidFill>
              <a:latin typeface="Source Sans Pro"/>
              <a:ea typeface="Source Sans Pro"/>
              <a:cs typeface="Source Sans Pro"/>
              <a:sym typeface="Source Sans Pro"/>
            </a:endParaRPr>
          </a:p>
        </p:txBody>
      </p:sp>
      <p:sp>
        <p:nvSpPr>
          <p:cNvPr id="405" name="Google Shape;405;p4"/>
          <p:cNvSpPr txBox="1"/>
          <p:nvPr/>
        </p:nvSpPr>
        <p:spPr>
          <a:xfrm>
            <a:off x="2954774"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4</a:t>
            </a:r>
            <a:endParaRPr sz="1200" b="0" i="0" u="none" strike="noStrike" cap="none" dirty="0">
              <a:solidFill>
                <a:schemeClr val="dk2"/>
              </a:solidFill>
              <a:latin typeface="Source Sans Pro"/>
              <a:ea typeface="Source Sans Pro"/>
              <a:cs typeface="Source Sans Pro"/>
              <a:sym typeface="Source Sans Pro"/>
            </a:endParaRPr>
          </a:p>
        </p:txBody>
      </p:sp>
      <p:sp>
        <p:nvSpPr>
          <p:cNvPr id="406" name="Google Shape;406;p4"/>
          <p:cNvSpPr txBox="1"/>
          <p:nvPr/>
        </p:nvSpPr>
        <p:spPr>
          <a:xfrm>
            <a:off x="3357191"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5</a:t>
            </a:r>
            <a:endParaRPr sz="1200" b="0" i="0" u="none" strike="noStrike" cap="none" dirty="0">
              <a:solidFill>
                <a:schemeClr val="dk2"/>
              </a:solidFill>
              <a:latin typeface="Source Sans Pro"/>
              <a:ea typeface="Source Sans Pro"/>
              <a:cs typeface="Source Sans Pro"/>
              <a:sym typeface="Source Sans Pro"/>
            </a:endParaRPr>
          </a:p>
        </p:txBody>
      </p:sp>
      <p:sp>
        <p:nvSpPr>
          <p:cNvPr id="407" name="Google Shape;407;p4"/>
          <p:cNvSpPr txBox="1"/>
          <p:nvPr/>
        </p:nvSpPr>
        <p:spPr>
          <a:xfrm>
            <a:off x="3759608"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6</a:t>
            </a:r>
            <a:endParaRPr sz="1200" b="0" i="0" u="none" strike="noStrike" cap="none" dirty="0">
              <a:solidFill>
                <a:schemeClr val="dk2"/>
              </a:solidFill>
              <a:latin typeface="Source Sans Pro"/>
              <a:ea typeface="Source Sans Pro"/>
              <a:cs typeface="Source Sans Pro"/>
              <a:sym typeface="Source Sans Pro"/>
            </a:endParaRPr>
          </a:p>
        </p:txBody>
      </p:sp>
      <p:sp>
        <p:nvSpPr>
          <p:cNvPr id="408" name="Google Shape;408;p4"/>
          <p:cNvSpPr txBox="1"/>
          <p:nvPr/>
        </p:nvSpPr>
        <p:spPr>
          <a:xfrm>
            <a:off x="4162025"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7</a:t>
            </a:r>
            <a:endParaRPr sz="1200" b="0" i="0" u="none" strike="noStrike" cap="none" dirty="0">
              <a:solidFill>
                <a:schemeClr val="dk2"/>
              </a:solidFill>
              <a:latin typeface="Source Sans Pro"/>
              <a:ea typeface="Source Sans Pro"/>
              <a:cs typeface="Source Sans Pro"/>
              <a:sym typeface="Source Sans Pro"/>
            </a:endParaRPr>
          </a:p>
        </p:txBody>
      </p:sp>
      <p:sp>
        <p:nvSpPr>
          <p:cNvPr id="409" name="Google Shape;409;p4"/>
          <p:cNvSpPr txBox="1"/>
          <p:nvPr/>
        </p:nvSpPr>
        <p:spPr>
          <a:xfrm>
            <a:off x="1342753" y="3318148"/>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Sep</a:t>
            </a:r>
            <a:endParaRPr sz="1200" b="0" i="0" u="none" strike="noStrike" cap="none" dirty="0">
              <a:solidFill>
                <a:schemeClr val="lt1"/>
              </a:solidFill>
              <a:latin typeface="Source Sans Pro"/>
              <a:ea typeface="Source Sans Pro"/>
              <a:cs typeface="Source Sans Pro"/>
              <a:sym typeface="Source Sans Pro"/>
            </a:endParaRPr>
          </a:p>
        </p:txBody>
      </p:sp>
      <p:sp>
        <p:nvSpPr>
          <p:cNvPr id="410" name="Google Shape;410;p4"/>
          <p:cNvSpPr txBox="1"/>
          <p:nvPr/>
        </p:nvSpPr>
        <p:spPr>
          <a:xfrm>
            <a:off x="2079974" y="3311798"/>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Oct</a:t>
            </a:r>
            <a:endParaRPr sz="1200" b="0" i="0" u="none" strike="noStrike" cap="none" dirty="0">
              <a:solidFill>
                <a:schemeClr val="lt1"/>
              </a:solidFill>
              <a:latin typeface="Source Sans Pro"/>
              <a:ea typeface="Source Sans Pro"/>
              <a:cs typeface="Source Sans Pro"/>
              <a:sym typeface="Source Sans Pro"/>
            </a:endParaRPr>
          </a:p>
        </p:txBody>
      </p:sp>
      <p:sp>
        <p:nvSpPr>
          <p:cNvPr id="411" name="Google Shape;411;p4"/>
          <p:cNvSpPr txBox="1"/>
          <p:nvPr/>
        </p:nvSpPr>
        <p:spPr>
          <a:xfrm>
            <a:off x="3058074" y="3311798"/>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Nov</a:t>
            </a:r>
            <a:endParaRPr sz="1200" b="0" i="0" u="none" strike="noStrike" cap="none" dirty="0">
              <a:solidFill>
                <a:schemeClr val="lt1"/>
              </a:solidFill>
              <a:latin typeface="Source Sans Pro"/>
              <a:ea typeface="Source Sans Pro"/>
              <a:cs typeface="Source Sans Pro"/>
              <a:sym typeface="Source Sans Pro"/>
            </a:endParaRPr>
          </a:p>
        </p:txBody>
      </p:sp>
      <p:sp>
        <p:nvSpPr>
          <p:cNvPr id="412" name="Google Shape;412;p4"/>
          <p:cNvSpPr txBox="1"/>
          <p:nvPr/>
        </p:nvSpPr>
        <p:spPr>
          <a:xfrm>
            <a:off x="3759843" y="3311798"/>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Dec</a:t>
            </a:r>
            <a:endParaRPr sz="1200" b="0" i="0" u="none" strike="noStrike" cap="none" dirty="0">
              <a:solidFill>
                <a:schemeClr val="lt1"/>
              </a:solidFill>
              <a:latin typeface="Source Sans Pro"/>
              <a:ea typeface="Source Sans Pro"/>
              <a:cs typeface="Source Sans Pro"/>
              <a:sym typeface="Source Sans Pro"/>
            </a:endParaRPr>
          </a:p>
        </p:txBody>
      </p:sp>
      <p:sp>
        <p:nvSpPr>
          <p:cNvPr id="413" name="Google Shape;413;p4"/>
          <p:cNvSpPr txBox="1"/>
          <p:nvPr/>
        </p:nvSpPr>
        <p:spPr>
          <a:xfrm>
            <a:off x="4564442"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8</a:t>
            </a:r>
            <a:endParaRPr sz="1200" b="0" i="0" u="none" strike="noStrike" cap="none" dirty="0">
              <a:solidFill>
                <a:schemeClr val="dk2"/>
              </a:solidFill>
              <a:latin typeface="Source Sans Pro"/>
              <a:ea typeface="Source Sans Pro"/>
              <a:cs typeface="Source Sans Pro"/>
              <a:sym typeface="Source Sans Pro"/>
            </a:endParaRPr>
          </a:p>
        </p:txBody>
      </p:sp>
      <p:sp>
        <p:nvSpPr>
          <p:cNvPr id="414" name="Google Shape;414;p4"/>
          <p:cNvSpPr txBox="1"/>
          <p:nvPr/>
        </p:nvSpPr>
        <p:spPr>
          <a:xfrm>
            <a:off x="4966859"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9</a:t>
            </a:r>
            <a:endParaRPr sz="1200" b="0" i="0" u="none" strike="noStrike" cap="none" dirty="0">
              <a:solidFill>
                <a:schemeClr val="dk2"/>
              </a:solidFill>
              <a:latin typeface="Source Sans Pro"/>
              <a:ea typeface="Source Sans Pro"/>
              <a:cs typeface="Source Sans Pro"/>
              <a:sym typeface="Source Sans Pro"/>
            </a:endParaRPr>
          </a:p>
        </p:txBody>
      </p:sp>
      <p:sp>
        <p:nvSpPr>
          <p:cNvPr id="415" name="Google Shape;415;p4"/>
          <p:cNvSpPr txBox="1"/>
          <p:nvPr/>
        </p:nvSpPr>
        <p:spPr>
          <a:xfrm>
            <a:off x="5369276"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10</a:t>
            </a:r>
            <a:endParaRPr sz="1200" b="0" i="0" u="none" strike="noStrike" cap="none" dirty="0">
              <a:solidFill>
                <a:schemeClr val="dk2"/>
              </a:solidFill>
              <a:latin typeface="Source Sans Pro"/>
              <a:ea typeface="Source Sans Pro"/>
              <a:cs typeface="Source Sans Pro"/>
              <a:sym typeface="Source Sans Pro"/>
            </a:endParaRPr>
          </a:p>
        </p:txBody>
      </p:sp>
      <p:sp>
        <p:nvSpPr>
          <p:cNvPr id="416" name="Google Shape;416;p4"/>
          <p:cNvSpPr txBox="1"/>
          <p:nvPr/>
        </p:nvSpPr>
        <p:spPr>
          <a:xfrm>
            <a:off x="5771693"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11</a:t>
            </a:r>
            <a:endParaRPr sz="1200" b="0" i="0" u="none" strike="noStrike" cap="none" dirty="0">
              <a:solidFill>
                <a:schemeClr val="dk2"/>
              </a:solidFill>
              <a:latin typeface="Source Sans Pro"/>
              <a:ea typeface="Source Sans Pro"/>
              <a:cs typeface="Source Sans Pro"/>
              <a:sym typeface="Source Sans Pro"/>
            </a:endParaRPr>
          </a:p>
        </p:txBody>
      </p:sp>
      <p:sp>
        <p:nvSpPr>
          <p:cNvPr id="417" name="Google Shape;417;p4"/>
          <p:cNvSpPr txBox="1"/>
          <p:nvPr/>
        </p:nvSpPr>
        <p:spPr>
          <a:xfrm>
            <a:off x="4659851" y="3318148"/>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Jan</a:t>
            </a:r>
            <a:endParaRPr sz="1200" b="0" i="0" u="none" strike="noStrike" cap="none" dirty="0">
              <a:solidFill>
                <a:schemeClr val="lt1"/>
              </a:solidFill>
              <a:latin typeface="Source Sans Pro"/>
              <a:ea typeface="Source Sans Pro"/>
              <a:cs typeface="Source Sans Pro"/>
              <a:sym typeface="Source Sans Pro"/>
            </a:endParaRPr>
          </a:p>
        </p:txBody>
      </p:sp>
      <p:sp>
        <p:nvSpPr>
          <p:cNvPr id="418" name="Google Shape;418;p4"/>
          <p:cNvSpPr txBox="1"/>
          <p:nvPr/>
        </p:nvSpPr>
        <p:spPr>
          <a:xfrm>
            <a:off x="5708038" y="3311798"/>
            <a:ext cx="871938" cy="233842"/>
          </a:xfrm>
          <a:prstGeom prst="rect">
            <a:avLst/>
          </a:prstGeom>
          <a:solidFill>
            <a:srgbClr val="0365B9"/>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FDFFFD"/>
                </a:solidFill>
                <a:latin typeface="Source Sans Pro"/>
                <a:ea typeface="Source Sans Pro"/>
                <a:cs typeface="Source Sans Pro"/>
                <a:sym typeface="Source Sans Pro"/>
              </a:rPr>
              <a:t>Feb</a:t>
            </a:r>
            <a:endParaRPr sz="1200" b="0" i="0" u="none" strike="noStrike" cap="none" dirty="0">
              <a:solidFill>
                <a:srgbClr val="FDFFFD"/>
              </a:solidFill>
              <a:latin typeface="Source Sans Pro"/>
              <a:ea typeface="Source Sans Pro"/>
              <a:cs typeface="Source Sans Pro"/>
              <a:sym typeface="Source Sans Pro"/>
            </a:endParaRPr>
          </a:p>
        </p:txBody>
      </p:sp>
      <p:sp>
        <p:nvSpPr>
          <p:cNvPr id="419" name="Google Shape;419;p4"/>
          <p:cNvSpPr txBox="1"/>
          <p:nvPr/>
        </p:nvSpPr>
        <p:spPr>
          <a:xfrm>
            <a:off x="1345106" y="3874067"/>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dirty="0">
                <a:solidFill>
                  <a:srgbClr val="FFFFFF"/>
                </a:solidFill>
                <a:latin typeface="Source Sans Pro"/>
                <a:ea typeface="Source Sans Pro"/>
                <a:cs typeface="Source Sans Pro"/>
                <a:sym typeface="Source Sans Pro"/>
              </a:rPr>
              <a:t>DHM - Health Apartment</a:t>
            </a:r>
            <a:endParaRPr sz="1200" b="1" i="0" u="none" strike="noStrike" cap="none" dirty="0">
              <a:solidFill>
                <a:srgbClr val="FFFFFF"/>
              </a:solidFill>
              <a:latin typeface="Source Sans Pro"/>
              <a:ea typeface="Source Sans Pro"/>
              <a:cs typeface="Source Sans Pro"/>
              <a:sym typeface="Source Sans Pro"/>
            </a:endParaRPr>
          </a:p>
        </p:txBody>
      </p:sp>
      <p:sp>
        <p:nvSpPr>
          <p:cNvPr id="420" name="Google Shape;420;p4"/>
          <p:cNvSpPr txBox="1"/>
          <p:nvPr/>
        </p:nvSpPr>
        <p:spPr>
          <a:xfrm>
            <a:off x="423686" y="223702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467B8"/>
                </a:solidFill>
                <a:latin typeface="Source Sans Pro"/>
                <a:ea typeface="Source Sans Pro"/>
                <a:cs typeface="Source Sans Pro"/>
                <a:sym typeface="Source Sans Pro"/>
              </a:rPr>
              <a:t>PHASE</a:t>
            </a:r>
            <a:endParaRPr sz="1400" b="0" i="0" u="none" strike="noStrike" cap="none" dirty="0">
              <a:solidFill>
                <a:srgbClr val="000000"/>
              </a:solidFill>
              <a:latin typeface="Arial"/>
              <a:ea typeface="Arial"/>
              <a:cs typeface="Arial"/>
              <a:sym typeface="Arial"/>
            </a:endParaRPr>
          </a:p>
        </p:txBody>
      </p:sp>
      <p:sp>
        <p:nvSpPr>
          <p:cNvPr id="421" name="Google Shape;421;p4"/>
          <p:cNvSpPr txBox="1"/>
          <p:nvPr/>
        </p:nvSpPr>
        <p:spPr>
          <a:xfrm>
            <a:off x="423686" y="2900772"/>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467B8"/>
                </a:solidFill>
                <a:latin typeface="Source Sans Pro"/>
                <a:ea typeface="Source Sans Pro"/>
                <a:cs typeface="Source Sans Pro"/>
                <a:sym typeface="Source Sans Pro"/>
              </a:rPr>
              <a:t>SPRINT</a:t>
            </a:r>
            <a:endParaRPr sz="1400" b="0" i="0" u="none" strike="noStrike" cap="none" dirty="0">
              <a:solidFill>
                <a:srgbClr val="000000"/>
              </a:solidFill>
              <a:latin typeface="Arial"/>
              <a:ea typeface="Arial"/>
              <a:cs typeface="Arial"/>
              <a:sym typeface="Arial"/>
            </a:endParaRPr>
          </a:p>
        </p:txBody>
      </p:sp>
      <p:sp>
        <p:nvSpPr>
          <p:cNvPr id="422" name="Google Shape;422;p4"/>
          <p:cNvSpPr txBox="1"/>
          <p:nvPr/>
        </p:nvSpPr>
        <p:spPr>
          <a:xfrm>
            <a:off x="423686" y="334275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dirty="0">
                <a:solidFill>
                  <a:srgbClr val="0467B8"/>
                </a:solidFill>
                <a:latin typeface="Source Sans Pro"/>
                <a:ea typeface="Source Sans Pro"/>
                <a:cs typeface="Source Sans Pro"/>
                <a:sym typeface="Source Sans Pro"/>
              </a:rPr>
              <a:t>MONTH</a:t>
            </a:r>
            <a:endParaRPr sz="1200" b="0" i="0" u="none" strike="noStrike" cap="none" dirty="0">
              <a:solidFill>
                <a:srgbClr val="0467B8"/>
              </a:solidFill>
              <a:latin typeface="Source Sans Pro"/>
              <a:ea typeface="Source Sans Pro"/>
              <a:cs typeface="Source Sans Pro"/>
              <a:sym typeface="Source Sans Pro"/>
            </a:endParaRPr>
          </a:p>
        </p:txBody>
      </p:sp>
      <p:sp>
        <p:nvSpPr>
          <p:cNvPr id="423" name="Google Shape;423;p4"/>
          <p:cNvSpPr txBox="1"/>
          <p:nvPr/>
        </p:nvSpPr>
        <p:spPr>
          <a:xfrm>
            <a:off x="423686" y="400696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dirty="0">
                <a:solidFill>
                  <a:srgbClr val="0467B8"/>
                </a:solidFill>
                <a:latin typeface="Source Sans Pro"/>
                <a:ea typeface="Source Sans Pro"/>
                <a:cs typeface="Source Sans Pro"/>
                <a:sym typeface="Source Sans Pro"/>
              </a:rPr>
              <a:t>FOCUS</a:t>
            </a:r>
            <a:endParaRPr sz="1200" b="0" i="0" u="none" strike="noStrike" cap="none" dirty="0">
              <a:solidFill>
                <a:srgbClr val="0467B8"/>
              </a:solidFill>
              <a:latin typeface="Source Sans Pro"/>
              <a:ea typeface="Source Sans Pro"/>
              <a:cs typeface="Source Sans Pro"/>
              <a:sym typeface="Source Sans Pro"/>
            </a:endParaRPr>
          </a:p>
        </p:txBody>
      </p:sp>
      <p:sp>
        <p:nvSpPr>
          <p:cNvPr id="424" name="Google Shape;424;p4"/>
          <p:cNvSpPr txBox="1"/>
          <p:nvPr/>
        </p:nvSpPr>
        <p:spPr>
          <a:xfrm>
            <a:off x="617411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12</a:t>
            </a:r>
            <a:endParaRPr sz="1200" b="0" i="0" u="none" strike="noStrike" cap="none" dirty="0">
              <a:solidFill>
                <a:schemeClr val="dk2"/>
              </a:solidFill>
              <a:latin typeface="Source Sans Pro"/>
              <a:ea typeface="Source Sans Pro"/>
              <a:cs typeface="Source Sans Pro"/>
              <a:sym typeface="Source Sans Pro"/>
            </a:endParaRPr>
          </a:p>
        </p:txBody>
      </p:sp>
      <p:sp>
        <p:nvSpPr>
          <p:cNvPr id="425" name="Google Shape;425;p4"/>
          <p:cNvSpPr txBox="1"/>
          <p:nvPr/>
        </p:nvSpPr>
        <p:spPr>
          <a:xfrm>
            <a:off x="657652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13</a:t>
            </a:r>
            <a:endParaRPr sz="1200" b="0" i="0" u="none" strike="noStrike" cap="none" dirty="0">
              <a:solidFill>
                <a:schemeClr val="dk2"/>
              </a:solidFill>
              <a:latin typeface="Source Sans Pro"/>
              <a:ea typeface="Source Sans Pro"/>
              <a:cs typeface="Source Sans Pro"/>
              <a:sym typeface="Source Sans Pro"/>
            </a:endParaRPr>
          </a:p>
        </p:txBody>
      </p:sp>
      <p:sp>
        <p:nvSpPr>
          <p:cNvPr id="426" name="Google Shape;426;p4"/>
          <p:cNvSpPr txBox="1"/>
          <p:nvPr/>
        </p:nvSpPr>
        <p:spPr>
          <a:xfrm>
            <a:off x="697894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14</a:t>
            </a:r>
            <a:endParaRPr sz="1200" b="0" i="0" u="none" strike="noStrike" cap="none" dirty="0">
              <a:solidFill>
                <a:schemeClr val="dk2"/>
              </a:solidFill>
              <a:latin typeface="Source Sans Pro"/>
              <a:ea typeface="Source Sans Pro"/>
              <a:cs typeface="Source Sans Pro"/>
              <a:sym typeface="Source Sans Pro"/>
            </a:endParaRPr>
          </a:p>
        </p:txBody>
      </p:sp>
      <p:sp>
        <p:nvSpPr>
          <p:cNvPr id="427" name="Google Shape;427;p4"/>
          <p:cNvSpPr txBox="1"/>
          <p:nvPr/>
        </p:nvSpPr>
        <p:spPr>
          <a:xfrm>
            <a:off x="738136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15</a:t>
            </a:r>
            <a:endParaRPr sz="1200" b="0" i="0" u="none" strike="noStrike" cap="none" dirty="0">
              <a:solidFill>
                <a:schemeClr val="dk2"/>
              </a:solidFill>
              <a:latin typeface="Source Sans Pro"/>
              <a:ea typeface="Source Sans Pro"/>
              <a:cs typeface="Source Sans Pro"/>
              <a:sym typeface="Source Sans Pro"/>
            </a:endParaRPr>
          </a:p>
        </p:txBody>
      </p:sp>
      <p:sp>
        <p:nvSpPr>
          <p:cNvPr id="428" name="Google Shape;428;p4"/>
          <p:cNvSpPr txBox="1"/>
          <p:nvPr/>
        </p:nvSpPr>
        <p:spPr>
          <a:xfrm>
            <a:off x="6621217"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Mar</a:t>
            </a:r>
            <a:endParaRPr sz="1200" b="0" i="0" u="none" strike="noStrike" cap="none" dirty="0">
              <a:solidFill>
                <a:schemeClr val="dk2"/>
              </a:solidFill>
              <a:latin typeface="Source Sans Pro"/>
              <a:ea typeface="Source Sans Pro"/>
              <a:cs typeface="Source Sans Pro"/>
              <a:sym typeface="Source Sans Pro"/>
            </a:endParaRPr>
          </a:p>
        </p:txBody>
      </p:sp>
      <p:sp>
        <p:nvSpPr>
          <p:cNvPr id="429" name="Google Shape;429;p4"/>
          <p:cNvSpPr txBox="1"/>
          <p:nvPr/>
        </p:nvSpPr>
        <p:spPr>
          <a:xfrm>
            <a:off x="7508995"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Apr</a:t>
            </a:r>
            <a:endParaRPr sz="1200" b="0" i="0" u="none" strike="noStrike" cap="none" dirty="0">
              <a:solidFill>
                <a:schemeClr val="dk2"/>
              </a:solidFill>
              <a:latin typeface="Source Sans Pro"/>
              <a:ea typeface="Source Sans Pro"/>
              <a:cs typeface="Source Sans Pro"/>
              <a:sym typeface="Source Sans Pro"/>
            </a:endParaRPr>
          </a:p>
        </p:txBody>
      </p:sp>
      <p:sp>
        <p:nvSpPr>
          <p:cNvPr id="430" name="Google Shape;430;p4"/>
          <p:cNvSpPr txBox="1"/>
          <p:nvPr/>
        </p:nvSpPr>
        <p:spPr>
          <a:xfrm>
            <a:off x="7783778"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16</a:t>
            </a:r>
            <a:endParaRPr sz="1200" b="0" i="0" u="none" strike="noStrike" cap="none" dirty="0">
              <a:solidFill>
                <a:schemeClr val="dk2"/>
              </a:solidFill>
              <a:latin typeface="Source Sans Pro"/>
              <a:ea typeface="Source Sans Pro"/>
              <a:cs typeface="Source Sans Pro"/>
              <a:sym typeface="Source Sans Pro"/>
            </a:endParaRPr>
          </a:p>
        </p:txBody>
      </p:sp>
      <p:sp>
        <p:nvSpPr>
          <p:cNvPr id="431" name="Google Shape;431;p4"/>
          <p:cNvSpPr txBox="1"/>
          <p:nvPr/>
        </p:nvSpPr>
        <p:spPr>
          <a:xfrm>
            <a:off x="8186195"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17</a:t>
            </a:r>
            <a:endParaRPr sz="1200" b="0" i="0" u="none" strike="noStrike" cap="none" dirty="0">
              <a:solidFill>
                <a:schemeClr val="dk2"/>
              </a:solidFill>
              <a:latin typeface="Source Sans Pro"/>
              <a:ea typeface="Source Sans Pro"/>
              <a:cs typeface="Source Sans Pro"/>
              <a:sym typeface="Source Sans Pro"/>
            </a:endParaRPr>
          </a:p>
        </p:txBody>
      </p:sp>
      <p:sp>
        <p:nvSpPr>
          <p:cNvPr id="432" name="Google Shape;432;p4"/>
          <p:cNvSpPr txBox="1"/>
          <p:nvPr/>
        </p:nvSpPr>
        <p:spPr>
          <a:xfrm>
            <a:off x="8588612"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18</a:t>
            </a:r>
            <a:endParaRPr sz="1200" b="0" i="0" u="none" strike="noStrike" cap="none" dirty="0">
              <a:solidFill>
                <a:schemeClr val="dk2"/>
              </a:solidFill>
              <a:latin typeface="Source Sans Pro"/>
              <a:ea typeface="Source Sans Pro"/>
              <a:cs typeface="Source Sans Pro"/>
              <a:sym typeface="Source Sans Pro"/>
            </a:endParaRPr>
          </a:p>
        </p:txBody>
      </p:sp>
      <p:sp>
        <p:nvSpPr>
          <p:cNvPr id="433" name="Google Shape;433;p4"/>
          <p:cNvSpPr txBox="1"/>
          <p:nvPr/>
        </p:nvSpPr>
        <p:spPr>
          <a:xfrm>
            <a:off x="8991029"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19</a:t>
            </a:r>
            <a:endParaRPr sz="1200" b="0" i="0" u="none" strike="noStrike" cap="none" dirty="0">
              <a:solidFill>
                <a:schemeClr val="dk2"/>
              </a:solidFill>
              <a:latin typeface="Source Sans Pro"/>
              <a:ea typeface="Source Sans Pro"/>
              <a:cs typeface="Source Sans Pro"/>
              <a:sym typeface="Source Sans Pro"/>
            </a:endParaRPr>
          </a:p>
        </p:txBody>
      </p:sp>
      <p:sp>
        <p:nvSpPr>
          <p:cNvPr id="434" name="Google Shape;434;p4"/>
          <p:cNvSpPr txBox="1"/>
          <p:nvPr/>
        </p:nvSpPr>
        <p:spPr>
          <a:xfrm>
            <a:off x="9393446"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20</a:t>
            </a:r>
            <a:endParaRPr sz="1200" b="0" i="0" u="none" strike="noStrike" cap="none" dirty="0">
              <a:solidFill>
                <a:schemeClr val="dk2"/>
              </a:solidFill>
              <a:latin typeface="Source Sans Pro"/>
              <a:ea typeface="Source Sans Pro"/>
              <a:cs typeface="Source Sans Pro"/>
              <a:sym typeface="Source Sans Pro"/>
            </a:endParaRPr>
          </a:p>
        </p:txBody>
      </p:sp>
      <p:sp>
        <p:nvSpPr>
          <p:cNvPr id="435" name="Google Shape;435;p4"/>
          <p:cNvSpPr txBox="1"/>
          <p:nvPr/>
        </p:nvSpPr>
        <p:spPr>
          <a:xfrm>
            <a:off x="9795863"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21</a:t>
            </a:r>
            <a:endParaRPr sz="1200" b="0" i="0" u="none" strike="noStrike" cap="none" dirty="0">
              <a:solidFill>
                <a:schemeClr val="dk2"/>
              </a:solidFill>
              <a:latin typeface="Source Sans Pro"/>
              <a:ea typeface="Source Sans Pro"/>
              <a:cs typeface="Source Sans Pro"/>
              <a:sym typeface="Source Sans Pro"/>
            </a:endParaRPr>
          </a:p>
        </p:txBody>
      </p:sp>
      <p:sp>
        <p:nvSpPr>
          <p:cNvPr id="436" name="Google Shape;436;p4"/>
          <p:cNvSpPr txBox="1"/>
          <p:nvPr/>
        </p:nvSpPr>
        <p:spPr>
          <a:xfrm>
            <a:off x="1019828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22</a:t>
            </a:r>
            <a:endParaRPr sz="1200" b="0" i="0" u="none" strike="noStrike" cap="none" dirty="0">
              <a:solidFill>
                <a:schemeClr val="dk2"/>
              </a:solidFill>
              <a:latin typeface="Source Sans Pro"/>
              <a:ea typeface="Source Sans Pro"/>
              <a:cs typeface="Source Sans Pro"/>
              <a:sym typeface="Source Sans Pro"/>
            </a:endParaRPr>
          </a:p>
        </p:txBody>
      </p:sp>
      <p:sp>
        <p:nvSpPr>
          <p:cNvPr id="437" name="Google Shape;437;p4"/>
          <p:cNvSpPr txBox="1"/>
          <p:nvPr/>
        </p:nvSpPr>
        <p:spPr>
          <a:xfrm>
            <a:off x="1060069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23</a:t>
            </a:r>
            <a:endParaRPr sz="1200" b="0" i="0" u="none" strike="noStrike" cap="none" dirty="0">
              <a:solidFill>
                <a:schemeClr val="dk2"/>
              </a:solidFill>
              <a:latin typeface="Source Sans Pro"/>
              <a:ea typeface="Source Sans Pro"/>
              <a:cs typeface="Source Sans Pro"/>
              <a:sym typeface="Source Sans Pro"/>
            </a:endParaRPr>
          </a:p>
        </p:txBody>
      </p:sp>
      <p:sp>
        <p:nvSpPr>
          <p:cNvPr id="438" name="Google Shape;438;p4"/>
          <p:cNvSpPr txBox="1"/>
          <p:nvPr/>
        </p:nvSpPr>
        <p:spPr>
          <a:xfrm>
            <a:off x="1100311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24</a:t>
            </a:r>
            <a:endParaRPr sz="1200" b="0" i="0" u="none" strike="noStrike" cap="none" dirty="0">
              <a:solidFill>
                <a:schemeClr val="dk2"/>
              </a:solidFill>
              <a:latin typeface="Source Sans Pro"/>
              <a:ea typeface="Source Sans Pro"/>
              <a:cs typeface="Source Sans Pro"/>
              <a:sym typeface="Source Sans Pro"/>
            </a:endParaRPr>
          </a:p>
        </p:txBody>
      </p:sp>
      <p:sp>
        <p:nvSpPr>
          <p:cNvPr id="439" name="Google Shape;439;p4"/>
          <p:cNvSpPr txBox="1"/>
          <p:nvPr/>
        </p:nvSpPr>
        <p:spPr>
          <a:xfrm>
            <a:off x="1140553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25</a:t>
            </a:r>
            <a:endParaRPr sz="1200" b="0" i="0" u="none" strike="noStrike" cap="none" dirty="0">
              <a:solidFill>
                <a:schemeClr val="dk2"/>
              </a:solidFill>
              <a:latin typeface="Source Sans Pro"/>
              <a:ea typeface="Source Sans Pro"/>
              <a:cs typeface="Source Sans Pro"/>
              <a:sym typeface="Source Sans Pro"/>
            </a:endParaRPr>
          </a:p>
        </p:txBody>
      </p:sp>
      <p:sp>
        <p:nvSpPr>
          <p:cNvPr id="440" name="Google Shape;440;p4"/>
          <p:cNvSpPr txBox="1"/>
          <p:nvPr/>
        </p:nvSpPr>
        <p:spPr>
          <a:xfrm>
            <a:off x="8396774" y="3318148"/>
            <a:ext cx="661534"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May</a:t>
            </a:r>
            <a:endParaRPr sz="1200" b="0" i="0" u="none" strike="noStrike" cap="none" dirty="0">
              <a:solidFill>
                <a:schemeClr val="dk2"/>
              </a:solidFill>
              <a:latin typeface="Source Sans Pro"/>
              <a:ea typeface="Source Sans Pro"/>
              <a:cs typeface="Source Sans Pro"/>
              <a:sym typeface="Source Sans Pro"/>
            </a:endParaRPr>
          </a:p>
        </p:txBody>
      </p:sp>
      <p:sp>
        <p:nvSpPr>
          <p:cNvPr id="441" name="Google Shape;441;p4"/>
          <p:cNvSpPr txBox="1"/>
          <p:nvPr/>
        </p:nvSpPr>
        <p:spPr>
          <a:xfrm>
            <a:off x="9094053" y="3318148"/>
            <a:ext cx="891521"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Jun</a:t>
            </a:r>
            <a:endParaRPr sz="1200" b="0" i="0" u="none" strike="noStrike" cap="none" dirty="0">
              <a:solidFill>
                <a:schemeClr val="dk2"/>
              </a:solidFill>
              <a:latin typeface="Source Sans Pro"/>
              <a:ea typeface="Source Sans Pro"/>
              <a:cs typeface="Source Sans Pro"/>
              <a:sym typeface="Source Sans Pro"/>
            </a:endParaRPr>
          </a:p>
        </p:txBody>
      </p:sp>
      <p:sp>
        <p:nvSpPr>
          <p:cNvPr id="442" name="Google Shape;442;p4"/>
          <p:cNvSpPr txBox="1"/>
          <p:nvPr/>
        </p:nvSpPr>
        <p:spPr>
          <a:xfrm>
            <a:off x="10019931"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Jul</a:t>
            </a:r>
            <a:endParaRPr sz="1200" b="0" i="0" u="none" strike="noStrike" cap="none" dirty="0">
              <a:solidFill>
                <a:schemeClr val="dk2"/>
              </a:solidFill>
              <a:latin typeface="Source Sans Pro"/>
              <a:ea typeface="Source Sans Pro"/>
              <a:cs typeface="Source Sans Pro"/>
              <a:sym typeface="Source Sans Pro"/>
            </a:endParaRPr>
          </a:p>
        </p:txBody>
      </p:sp>
      <p:sp>
        <p:nvSpPr>
          <p:cNvPr id="443" name="Google Shape;443;p4"/>
          <p:cNvSpPr txBox="1"/>
          <p:nvPr/>
        </p:nvSpPr>
        <p:spPr>
          <a:xfrm>
            <a:off x="10907710"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Aug</a:t>
            </a:r>
            <a:endParaRPr sz="1200" b="0" i="0" u="none" strike="noStrike" cap="none" dirty="0">
              <a:solidFill>
                <a:schemeClr val="dk2"/>
              </a:solidFill>
              <a:latin typeface="Source Sans Pro"/>
              <a:ea typeface="Source Sans Pro"/>
              <a:cs typeface="Source Sans Pro"/>
              <a:sym typeface="Source Sans Pro"/>
            </a:endParaRPr>
          </a:p>
        </p:txBody>
      </p:sp>
      <p:sp>
        <p:nvSpPr>
          <p:cNvPr id="444" name="Google Shape;444;p4"/>
          <p:cNvSpPr txBox="1"/>
          <p:nvPr/>
        </p:nvSpPr>
        <p:spPr>
          <a:xfrm>
            <a:off x="5165851" y="4475667"/>
            <a:ext cx="2282852" cy="458547"/>
          </a:xfrm>
          <a:prstGeom prst="rect">
            <a:avLst/>
          </a:prstGeom>
          <a:solidFill>
            <a:srgbClr val="0365B9"/>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None/>
            </a:pPr>
            <a:r>
              <a:rPr lang="en-US" sz="1200" b="1" i="0" u="none" strike="noStrike" cap="none" dirty="0">
                <a:solidFill>
                  <a:schemeClr val="lt1"/>
                </a:solidFill>
                <a:latin typeface="Source Sans Pro"/>
                <a:ea typeface="Source Sans Pro"/>
                <a:cs typeface="Source Sans Pro"/>
                <a:sym typeface="Source Sans Pro"/>
              </a:rPr>
              <a:t>1095-B Form</a:t>
            </a:r>
            <a:endParaRPr sz="1200" b="1" i="0" u="none" strike="noStrike" cap="none" dirty="0">
              <a:solidFill>
                <a:schemeClr val="lt1"/>
              </a:solidFill>
              <a:latin typeface="Source Sans Pro"/>
              <a:ea typeface="Source Sans Pro"/>
              <a:cs typeface="Source Sans Pro"/>
              <a:sym typeface="Source Sans Pro"/>
            </a:endParaRPr>
          </a:p>
        </p:txBody>
      </p:sp>
      <p:sp>
        <p:nvSpPr>
          <p:cNvPr id="445" name="Google Shape;445;p4"/>
          <p:cNvSpPr txBox="1"/>
          <p:nvPr/>
        </p:nvSpPr>
        <p:spPr>
          <a:xfrm>
            <a:off x="7452665" y="5108089"/>
            <a:ext cx="4310147"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1" i="0" u="none" strike="noStrike" cap="none" dirty="0">
                <a:solidFill>
                  <a:schemeClr val="dk2"/>
                </a:solidFill>
                <a:latin typeface="Source Sans Pro"/>
                <a:ea typeface="Source Sans Pro"/>
                <a:cs typeface="Source Sans Pro"/>
                <a:sym typeface="Source Sans Pro"/>
              </a:rPr>
              <a:t>TBD</a:t>
            </a:r>
            <a:endParaRPr sz="1200" b="1" i="0" u="none" strike="noStrike" cap="none" dirty="0">
              <a:solidFill>
                <a:schemeClr val="dk2"/>
              </a:solidFill>
              <a:latin typeface="Source Sans Pro"/>
              <a:ea typeface="Source Sans Pro"/>
              <a:cs typeface="Source Sans Pro"/>
              <a:sym typeface="Source Sans Pro"/>
            </a:endParaRPr>
          </a:p>
        </p:txBody>
      </p:sp>
      <p:sp>
        <p:nvSpPr>
          <p:cNvPr id="446" name="Google Shape;446;p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4</a:t>
            </a:fld>
            <a:endParaRPr sz="1200" b="0" i="0" u="none" strike="noStrike" cap="none" dirty="0">
              <a:solidFill>
                <a:srgbClr val="8A8A8A"/>
              </a:solidFill>
              <a:latin typeface="Source Sans Pro"/>
              <a:ea typeface="Source Sans Pro"/>
              <a:cs typeface="Source Sans Pro"/>
              <a:sym typeface="Source Sans Pro"/>
            </a:endParaRPr>
          </a:p>
        </p:txBody>
      </p:sp>
      <p:sp>
        <p:nvSpPr>
          <p:cNvPr id="447" name="Google Shape;447;p4"/>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448" name="Google Shape;448;p4"/>
          <p:cNvSpPr txBox="1"/>
          <p:nvPr/>
        </p:nvSpPr>
        <p:spPr>
          <a:xfrm>
            <a:off x="4913060" y="21494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565956"/>
                </a:solidFill>
                <a:latin typeface="PT Serif"/>
                <a:ea typeface="PT Serif"/>
                <a:cs typeface="PT Serif"/>
                <a:sym typeface="PT Serif"/>
              </a:rPr>
              <a:t>CY 2022</a:t>
            </a:r>
            <a:endParaRPr dirty="0"/>
          </a:p>
        </p:txBody>
      </p:sp>
      <p:sp>
        <p:nvSpPr>
          <p:cNvPr id="449" name="Google Shape;449;p4"/>
          <p:cNvSpPr txBox="1"/>
          <p:nvPr/>
        </p:nvSpPr>
        <p:spPr>
          <a:xfrm>
            <a:off x="1242759" y="214312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565956"/>
                </a:solidFill>
                <a:latin typeface="PT Serif"/>
                <a:ea typeface="PT Serif"/>
                <a:cs typeface="PT Serif"/>
                <a:sym typeface="PT Serif"/>
              </a:rPr>
              <a:t>CY 2021</a:t>
            </a:r>
            <a:endParaRPr dirty="0"/>
          </a:p>
        </p:txBody>
      </p:sp>
      <p:grpSp>
        <p:nvGrpSpPr>
          <p:cNvPr id="450" name="Google Shape;450;p4"/>
          <p:cNvGrpSpPr/>
          <p:nvPr/>
        </p:nvGrpSpPr>
        <p:grpSpPr>
          <a:xfrm>
            <a:off x="5084510" y="1349375"/>
            <a:ext cx="1365250" cy="4477125"/>
            <a:chOff x="4987925" y="1349375"/>
            <a:chExt cx="1365250" cy="4477125"/>
          </a:xfrm>
        </p:grpSpPr>
        <p:cxnSp>
          <p:nvCxnSpPr>
            <p:cNvPr id="451" name="Google Shape;451;p4"/>
            <p:cNvCxnSpPr/>
            <p:nvPr/>
          </p:nvCxnSpPr>
          <p:spPr>
            <a:xfrm>
              <a:off x="5674560" y="1552150"/>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452" name="Google Shape;452;p4"/>
            <p:cNvGrpSpPr/>
            <p:nvPr/>
          </p:nvGrpSpPr>
          <p:grpSpPr>
            <a:xfrm>
              <a:off x="4987925" y="1349375"/>
              <a:ext cx="1365250" cy="479425"/>
              <a:chOff x="5108575" y="1381125"/>
              <a:chExt cx="1365250" cy="479425"/>
            </a:xfrm>
          </p:grpSpPr>
          <p:sp>
            <p:nvSpPr>
              <p:cNvPr id="453" name="Google Shape;453;p4"/>
              <p:cNvSpPr/>
              <p:nvPr/>
            </p:nvSpPr>
            <p:spPr>
              <a:xfrm>
                <a:off x="5108575" y="1381125"/>
                <a:ext cx="1365250" cy="3937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Source Sans Pro"/>
                    <a:ea typeface="Source Sans Pro"/>
                    <a:cs typeface="Source Sans Pro"/>
                    <a:sym typeface="Source Sans Pro"/>
                  </a:rPr>
                  <a:t>We are here</a:t>
                </a:r>
                <a:endParaRPr sz="1400" b="0" i="0" u="none" strike="noStrike" cap="none" dirty="0">
                  <a:solidFill>
                    <a:schemeClr val="dk1"/>
                  </a:solidFill>
                  <a:latin typeface="Arial"/>
                  <a:ea typeface="Arial"/>
                  <a:cs typeface="Arial"/>
                  <a:sym typeface="Arial"/>
                </a:endParaRPr>
              </a:p>
            </p:txBody>
          </p:sp>
          <p:sp>
            <p:nvSpPr>
              <p:cNvPr id="454" name="Google Shape;454;p4"/>
              <p:cNvSpPr/>
              <p:nvPr/>
            </p:nvSpPr>
            <p:spPr>
              <a:xfrm rot="10800000">
                <a:off x="5711698" y="1778000"/>
                <a:ext cx="171449" cy="82550"/>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
          <p:cNvSpPr txBox="1">
            <a:spLocks noGrp="1"/>
          </p:cNvSpPr>
          <p:nvPr>
            <p:ph type="ctrTitle"/>
          </p:nvPr>
        </p:nvSpPr>
        <p:spPr>
          <a:xfrm>
            <a:off x="341313" y="2771775"/>
            <a:ext cx="7262812" cy="91409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6600"/>
              <a:buFont typeface="PT Serif"/>
              <a:buNone/>
            </a:pPr>
            <a:r>
              <a:rPr lang="en-US" dirty="0"/>
              <a:t>1095-B Overview</a:t>
            </a:r>
            <a:endParaRPr dirty="0"/>
          </a:p>
        </p:txBody>
      </p:sp>
      <p:sp>
        <p:nvSpPr>
          <p:cNvPr id="460" name="Google Shape;460;p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5</a:t>
            </a:fld>
            <a:endParaRPr sz="1200" b="0" i="0" u="none" strike="noStrike" cap="none" dirty="0">
              <a:solidFill>
                <a:srgbClr val="8A8A8A"/>
              </a:solidFill>
              <a:latin typeface="Source Sans Pro"/>
              <a:ea typeface="Source Sans Pro"/>
              <a:cs typeface="Source Sans Pro"/>
              <a:sym typeface="Source Sans Pro"/>
            </a:endParaRPr>
          </a:p>
        </p:txBody>
      </p:sp>
      <p:sp>
        <p:nvSpPr>
          <p:cNvPr id="461" name="Google Shape;461;p5"/>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462" name="Google Shape;462;p5"/>
          <p:cNvSpPr txBox="1"/>
          <p:nvPr/>
        </p:nvSpPr>
        <p:spPr>
          <a:xfrm>
            <a:off x="341868" y="2358837"/>
            <a:ext cx="4246607" cy="51905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FDFFFD"/>
                </a:solidFill>
                <a:latin typeface="Source Sans Pro"/>
                <a:ea typeface="Source Sans Pro"/>
                <a:cs typeface="Source Sans Pro"/>
                <a:sym typeface="Source Sans Pro"/>
              </a:rPr>
              <a:t>SPRINT 1 DEMO</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7"/>
          <p:cNvSpPr txBox="1">
            <a:spLocks noGrp="1"/>
          </p:cNvSpPr>
          <p:nvPr>
            <p:ph type="title"/>
          </p:nvPr>
        </p:nvSpPr>
        <p:spPr>
          <a:xfrm>
            <a:off x="318706" y="335391"/>
            <a:ext cx="6311212" cy="134821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Project objectives</a:t>
            </a:r>
            <a:endParaRPr dirty="0"/>
          </a:p>
        </p:txBody>
      </p:sp>
      <p:sp>
        <p:nvSpPr>
          <p:cNvPr id="468" name="Google Shape;468;p77"/>
          <p:cNvSpPr txBox="1">
            <a:spLocks noGrp="1"/>
          </p:cNvSpPr>
          <p:nvPr>
            <p:ph type="body" idx="1"/>
          </p:nvPr>
        </p:nvSpPr>
        <p:spPr>
          <a:xfrm>
            <a:off x="331651" y="1416908"/>
            <a:ext cx="5536513"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400"/>
              <a:buNone/>
            </a:pPr>
            <a:r>
              <a:rPr lang="en-US" dirty="0"/>
              <a:t>Digitize 1095-B form on VA.gov so Veterans can easily access the form and download the form for their records</a:t>
            </a:r>
            <a:endParaRPr dirty="0"/>
          </a:p>
          <a:p>
            <a:pPr marL="0" lvl="0" indent="0" algn="l" rtl="0">
              <a:lnSpc>
                <a:spcPct val="90000"/>
              </a:lnSpc>
              <a:spcBef>
                <a:spcPts val="1000"/>
              </a:spcBef>
              <a:spcAft>
                <a:spcPts val="0"/>
              </a:spcAft>
              <a:buSzPts val="1400"/>
              <a:buNone/>
            </a:pPr>
            <a:br>
              <a:rPr lang="en-US" dirty="0"/>
            </a:br>
            <a:r>
              <a:rPr lang="en-US" dirty="0"/>
              <a:t>Goal: April 1</a:t>
            </a:r>
            <a:r>
              <a:rPr lang="en-US" baseline="30000" dirty="0"/>
              <a:t>st</a:t>
            </a:r>
            <a:r>
              <a:rPr lang="en-US" dirty="0"/>
              <a:t> MVP Launch</a:t>
            </a:r>
            <a:endParaRPr dirty="0"/>
          </a:p>
          <a:p>
            <a:pPr marL="274320" lvl="1" indent="-194310" algn="l" rtl="0">
              <a:lnSpc>
                <a:spcPct val="90000"/>
              </a:lnSpc>
              <a:spcBef>
                <a:spcPts val="500"/>
              </a:spcBef>
              <a:spcAft>
                <a:spcPts val="0"/>
              </a:spcAft>
              <a:buSzPts val="1260"/>
              <a:buNone/>
            </a:pPr>
            <a:endParaRPr sz="2000" dirty="0"/>
          </a:p>
        </p:txBody>
      </p:sp>
      <p:pic>
        <p:nvPicPr>
          <p:cNvPr id="469" name="Google Shape;469;p77"/>
          <p:cNvPicPr preferRelativeResize="0"/>
          <p:nvPr/>
        </p:nvPicPr>
        <p:blipFill rotWithShape="1">
          <a:blip r:embed="rId3">
            <a:alphaModFix/>
          </a:blip>
          <a:srcRect l="5900" r="34664"/>
          <a:stretch/>
        </p:blipFill>
        <p:spPr>
          <a:xfrm>
            <a:off x="6855565" y="0"/>
            <a:ext cx="5336436" cy="6858000"/>
          </a:xfrm>
          <a:prstGeom prst="rect">
            <a:avLst/>
          </a:prstGeom>
          <a:noFill/>
          <a:ln>
            <a:noFill/>
          </a:ln>
        </p:spPr>
      </p:pic>
      <p:sp>
        <p:nvSpPr>
          <p:cNvPr id="470" name="Google Shape;470;p7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565956"/>
                </a:solidFill>
                <a:latin typeface="Source Sans Pro"/>
                <a:ea typeface="Source Sans Pro"/>
                <a:cs typeface="Source Sans Pro"/>
                <a:sym typeface="Source Sans Pro"/>
              </a:rPr>
              <a:t>6</a:t>
            </a:fld>
            <a:endParaRPr sz="1200" b="0" i="0" u="none" strike="noStrike" cap="none" dirty="0">
              <a:solidFill>
                <a:srgbClr val="565956"/>
              </a:solidFill>
              <a:latin typeface="Source Sans Pro"/>
              <a:ea typeface="Source Sans Pro"/>
              <a:cs typeface="Source Sans Pro"/>
              <a:sym typeface="Source Sans Pro"/>
            </a:endParaRPr>
          </a:p>
        </p:txBody>
      </p:sp>
      <p:sp>
        <p:nvSpPr>
          <p:cNvPr id="471" name="Google Shape;471;p77"/>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
          <p:cNvSpPr txBox="1">
            <a:spLocks noGrp="1"/>
          </p:cNvSpPr>
          <p:nvPr>
            <p:ph type="title"/>
          </p:nvPr>
        </p:nvSpPr>
        <p:spPr>
          <a:xfrm>
            <a:off x="370689" y="373063"/>
            <a:ext cx="11353800" cy="4985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1"/>
              </a:buClr>
              <a:buSzPts val="3600"/>
              <a:buFont typeface="PT Serif"/>
              <a:buNone/>
            </a:pPr>
            <a:r>
              <a:rPr lang="en-US" dirty="0"/>
              <a:t>1095-B Project Status &amp; Workplan</a:t>
            </a:r>
            <a:endParaRPr dirty="0"/>
          </a:p>
        </p:txBody>
      </p:sp>
      <p:sp>
        <p:nvSpPr>
          <p:cNvPr id="477" name="Google Shape;477;p7"/>
          <p:cNvSpPr txBox="1"/>
          <p:nvPr/>
        </p:nvSpPr>
        <p:spPr>
          <a:xfrm>
            <a:off x="6110288" y="6178528"/>
            <a:ext cx="5661806" cy="141577"/>
          </a:xfrm>
          <a:prstGeom prst="rect">
            <a:avLst/>
          </a:prstGeom>
          <a:noFill/>
          <a:ln>
            <a:noFill/>
          </a:ln>
        </p:spPr>
        <p:txBody>
          <a:bodyPr spcFirstLastPara="1" wrap="square" lIns="0" tIns="0" rIns="0" bIns="0" anchor="t" anchorCtr="0">
            <a:spAutoFit/>
          </a:bodyPr>
          <a:lstStyle/>
          <a:p>
            <a:pPr marL="0" marR="0" lvl="0" indent="0" algn="r" rtl="0">
              <a:lnSpc>
                <a:spcPct val="115000"/>
              </a:lnSpc>
              <a:spcBef>
                <a:spcPts val="0"/>
              </a:spcBef>
              <a:spcAft>
                <a:spcPts val="0"/>
              </a:spcAft>
              <a:buClr>
                <a:srgbClr val="434343"/>
              </a:buClr>
              <a:buSzPts val="1800"/>
              <a:buFont typeface="PT Serif"/>
              <a:buNone/>
            </a:pPr>
            <a:r>
              <a:rPr lang="en-US" sz="800" b="0" i="0" u="none" strike="noStrike" cap="none" dirty="0">
                <a:solidFill>
                  <a:srgbClr val="434343"/>
                </a:solidFill>
                <a:latin typeface="PT Serif"/>
                <a:ea typeface="PT Serif"/>
                <a:cs typeface="PT Serif"/>
                <a:sym typeface="PT Serif"/>
              </a:rPr>
              <a:t>*Does not show Validate phase meetings in Collaboration Cycle, such as Full Accessibility Audit and Post-Launch Check In</a:t>
            </a:r>
            <a:endParaRPr sz="1400" b="0" i="0" u="none" strike="noStrike" cap="none" dirty="0">
              <a:solidFill>
                <a:srgbClr val="000000"/>
              </a:solidFill>
              <a:latin typeface="Arial"/>
              <a:ea typeface="Arial"/>
              <a:cs typeface="Arial"/>
              <a:sym typeface="Arial"/>
            </a:endParaRPr>
          </a:p>
        </p:txBody>
      </p:sp>
      <p:grpSp>
        <p:nvGrpSpPr>
          <p:cNvPr id="478" name="Google Shape;478;p7"/>
          <p:cNvGrpSpPr/>
          <p:nvPr/>
        </p:nvGrpSpPr>
        <p:grpSpPr>
          <a:xfrm>
            <a:off x="8719967" y="503038"/>
            <a:ext cx="2871358" cy="431734"/>
            <a:chOff x="8363380" y="969519"/>
            <a:chExt cx="2871358" cy="431734"/>
          </a:xfrm>
        </p:grpSpPr>
        <p:sp>
          <p:nvSpPr>
            <p:cNvPr id="479" name="Google Shape;479;p7"/>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480" name="Google Shape;480;p7"/>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481" name="Google Shape;481;p7"/>
            <p:cNvSpPr/>
            <p:nvPr/>
          </p:nvSpPr>
          <p:spPr>
            <a:xfrm>
              <a:off x="8363380" y="969519"/>
              <a:ext cx="195608" cy="194198"/>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482" name="Google Shape;482;p7"/>
            <p:cNvSpPr txBox="1"/>
            <p:nvPr/>
          </p:nvSpPr>
          <p:spPr>
            <a:xfrm>
              <a:off x="8619944" y="1031921"/>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design team</a:t>
              </a:r>
              <a:endParaRPr sz="800" b="0" i="0" u="none" strike="noStrike" cap="none" dirty="0">
                <a:solidFill>
                  <a:schemeClr val="dk2"/>
                </a:solidFill>
                <a:latin typeface="Source Sans Pro"/>
                <a:ea typeface="Source Sans Pro"/>
                <a:cs typeface="Source Sans Pro"/>
                <a:sym typeface="Source Sans Pro"/>
              </a:endParaRPr>
            </a:p>
          </p:txBody>
        </p:sp>
        <p:sp>
          <p:nvSpPr>
            <p:cNvPr id="483" name="Google Shape;483;p7"/>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Release</a:t>
              </a:r>
              <a:endParaRPr sz="800" b="0" i="0" u="none" strike="noStrike" cap="none" dirty="0">
                <a:solidFill>
                  <a:schemeClr val="dk2"/>
                </a:solidFill>
                <a:latin typeface="Source Sans Pro"/>
                <a:ea typeface="Source Sans Pro"/>
                <a:cs typeface="Source Sans Pro"/>
                <a:sym typeface="Source Sans Pro"/>
              </a:endParaRPr>
            </a:p>
          </p:txBody>
        </p:sp>
        <p:sp>
          <p:nvSpPr>
            <p:cNvPr id="484" name="Google Shape;484;p7"/>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product/ engineering team</a:t>
              </a:r>
              <a:endParaRPr sz="800" b="0" i="0" u="none" strike="noStrike" cap="none" dirty="0">
                <a:solidFill>
                  <a:schemeClr val="dk2"/>
                </a:solidFill>
                <a:latin typeface="Source Sans Pro"/>
                <a:ea typeface="Source Sans Pro"/>
                <a:cs typeface="Source Sans Pro"/>
                <a:sym typeface="Source Sans Pro"/>
              </a:endParaRPr>
            </a:p>
          </p:txBody>
        </p:sp>
      </p:grpSp>
      <p:sp>
        <p:nvSpPr>
          <p:cNvPr id="485" name="Google Shape;485;p7"/>
          <p:cNvSpPr/>
          <p:nvPr/>
        </p:nvSpPr>
        <p:spPr>
          <a:xfrm>
            <a:off x="6640899" y="1509016"/>
            <a:ext cx="2126778" cy="4338082"/>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486" name="Google Shape;486;p7"/>
          <p:cNvSpPr/>
          <p:nvPr/>
        </p:nvSpPr>
        <p:spPr>
          <a:xfrm>
            <a:off x="2387231" y="1509017"/>
            <a:ext cx="2126778" cy="4347411"/>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487" name="Google Shape;487;p7"/>
          <p:cNvSpPr/>
          <p:nvPr/>
        </p:nvSpPr>
        <p:spPr>
          <a:xfrm>
            <a:off x="10732048" y="1509016"/>
            <a:ext cx="881149" cy="4338081"/>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488" name="Google Shape;488;p7"/>
          <p:cNvSpPr txBox="1"/>
          <p:nvPr/>
        </p:nvSpPr>
        <p:spPr>
          <a:xfrm>
            <a:off x="1498664" y="1543511"/>
            <a:ext cx="81871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1: </a:t>
            </a:r>
            <a:br>
              <a:rPr lang="en-US" sz="900" b="0" i="0" u="none" strike="noStrike" cap="none" dirty="0">
                <a:solidFill>
                  <a:srgbClr val="202120"/>
                </a:solidFill>
                <a:latin typeface="PT Serif"/>
                <a:ea typeface="PT Serif"/>
                <a:cs typeface="PT Serif"/>
                <a:sym typeface="PT Serif"/>
              </a:rPr>
            </a:br>
            <a:r>
              <a:rPr lang="en-US" sz="900" b="0" i="0" u="none" strike="noStrike" cap="none" dirty="0">
                <a:solidFill>
                  <a:srgbClr val="202120"/>
                </a:solidFill>
                <a:latin typeface="PT Serif"/>
                <a:ea typeface="PT Serif"/>
                <a:cs typeface="PT Serif"/>
                <a:sym typeface="PT Serif"/>
              </a:rPr>
              <a:t>01/20 – 01/26</a:t>
            </a:r>
            <a:endParaRPr sz="900" b="0" i="0" u="none" strike="noStrike" cap="none" dirty="0">
              <a:solidFill>
                <a:srgbClr val="202120"/>
              </a:solidFill>
              <a:latin typeface="PT Serif"/>
              <a:ea typeface="PT Serif"/>
              <a:cs typeface="PT Serif"/>
              <a:sym typeface="PT Serif"/>
            </a:endParaRPr>
          </a:p>
        </p:txBody>
      </p:sp>
      <p:sp>
        <p:nvSpPr>
          <p:cNvPr id="489" name="Google Shape;489;p7"/>
          <p:cNvSpPr txBox="1"/>
          <p:nvPr/>
        </p:nvSpPr>
        <p:spPr>
          <a:xfrm>
            <a:off x="1461035" y="1323435"/>
            <a:ext cx="906977"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0</a:t>
            </a:r>
            <a:endParaRPr sz="900" b="0" i="0" u="none" strike="noStrike" cap="none" dirty="0">
              <a:solidFill>
                <a:srgbClr val="202120"/>
              </a:solidFill>
              <a:latin typeface="PT Serif"/>
              <a:ea typeface="PT Serif"/>
              <a:cs typeface="PT Serif"/>
              <a:sym typeface="PT Serif"/>
            </a:endParaRPr>
          </a:p>
        </p:txBody>
      </p:sp>
      <p:sp>
        <p:nvSpPr>
          <p:cNvPr id="490" name="Google Shape;490;p7"/>
          <p:cNvSpPr txBox="1"/>
          <p:nvPr/>
        </p:nvSpPr>
        <p:spPr>
          <a:xfrm>
            <a:off x="3723816" y="1543511"/>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3: 02/02 – 02/09</a:t>
            </a:r>
            <a:endParaRPr sz="900" b="0" i="0" u="none" strike="noStrike" cap="none" dirty="0">
              <a:solidFill>
                <a:srgbClr val="202120"/>
              </a:solidFill>
              <a:latin typeface="PT Serif"/>
              <a:ea typeface="PT Serif"/>
              <a:cs typeface="PT Serif"/>
              <a:sym typeface="PT Serif"/>
            </a:endParaRPr>
          </a:p>
        </p:txBody>
      </p:sp>
      <p:sp>
        <p:nvSpPr>
          <p:cNvPr id="491" name="Google Shape;491;p7"/>
          <p:cNvSpPr txBox="1"/>
          <p:nvPr/>
        </p:nvSpPr>
        <p:spPr>
          <a:xfrm>
            <a:off x="4821998" y="1543511"/>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4: 02/09 – 02/16</a:t>
            </a:r>
            <a:endParaRPr sz="900" b="0" i="0" u="none" strike="noStrike" cap="none" dirty="0">
              <a:solidFill>
                <a:srgbClr val="202120"/>
              </a:solidFill>
              <a:latin typeface="PT Serif"/>
              <a:ea typeface="PT Serif"/>
              <a:cs typeface="PT Serif"/>
              <a:sym typeface="PT Serif"/>
            </a:endParaRPr>
          </a:p>
        </p:txBody>
      </p:sp>
      <p:sp>
        <p:nvSpPr>
          <p:cNvPr id="492" name="Google Shape;492;p7"/>
          <p:cNvSpPr txBox="1"/>
          <p:nvPr/>
        </p:nvSpPr>
        <p:spPr>
          <a:xfrm>
            <a:off x="5798836" y="1543511"/>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5: 02/16 – 02/23</a:t>
            </a:r>
            <a:endParaRPr sz="900" b="0" i="0" u="none" strike="noStrike" cap="none" dirty="0">
              <a:solidFill>
                <a:srgbClr val="202120"/>
              </a:solidFill>
              <a:latin typeface="PT Serif"/>
              <a:ea typeface="PT Serif"/>
              <a:cs typeface="PT Serif"/>
              <a:sym typeface="PT Serif"/>
            </a:endParaRPr>
          </a:p>
        </p:txBody>
      </p:sp>
      <p:sp>
        <p:nvSpPr>
          <p:cNvPr id="493" name="Google Shape;493;p7"/>
          <p:cNvSpPr txBox="1"/>
          <p:nvPr/>
        </p:nvSpPr>
        <p:spPr>
          <a:xfrm>
            <a:off x="6908231" y="1543511"/>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6: 02/23 – 03/02</a:t>
            </a:r>
            <a:endParaRPr sz="900" b="0" i="0" u="none" strike="noStrike" cap="none" dirty="0">
              <a:solidFill>
                <a:srgbClr val="202120"/>
              </a:solidFill>
              <a:latin typeface="PT Serif"/>
              <a:ea typeface="PT Serif"/>
              <a:cs typeface="PT Serif"/>
              <a:sym typeface="PT Serif"/>
            </a:endParaRPr>
          </a:p>
        </p:txBody>
      </p:sp>
      <p:sp>
        <p:nvSpPr>
          <p:cNvPr id="494" name="Google Shape;494;p7"/>
          <p:cNvSpPr txBox="1"/>
          <p:nvPr/>
        </p:nvSpPr>
        <p:spPr>
          <a:xfrm>
            <a:off x="7997768" y="1543511"/>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7: 03/02- 03/09</a:t>
            </a:r>
            <a:endParaRPr sz="900" b="0" i="0" u="none" strike="noStrike" cap="none" dirty="0">
              <a:solidFill>
                <a:srgbClr val="202120"/>
              </a:solidFill>
              <a:latin typeface="PT Serif"/>
              <a:ea typeface="PT Serif"/>
              <a:cs typeface="PT Serif"/>
              <a:sym typeface="PT Serif"/>
            </a:endParaRPr>
          </a:p>
        </p:txBody>
      </p:sp>
      <p:sp>
        <p:nvSpPr>
          <p:cNvPr id="495" name="Google Shape;495;p7"/>
          <p:cNvSpPr txBox="1"/>
          <p:nvPr/>
        </p:nvSpPr>
        <p:spPr>
          <a:xfrm>
            <a:off x="9886441" y="1543511"/>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9: 03/16 – 03/23</a:t>
            </a:r>
            <a:endParaRPr sz="900" b="0" i="0" u="none" strike="noStrike" cap="none" dirty="0">
              <a:solidFill>
                <a:srgbClr val="202120"/>
              </a:solidFill>
              <a:latin typeface="PT Serif"/>
              <a:ea typeface="PT Serif"/>
              <a:cs typeface="PT Serif"/>
              <a:sym typeface="PT Serif"/>
            </a:endParaRPr>
          </a:p>
        </p:txBody>
      </p:sp>
      <p:sp>
        <p:nvSpPr>
          <p:cNvPr id="496" name="Google Shape;496;p7"/>
          <p:cNvSpPr txBox="1"/>
          <p:nvPr/>
        </p:nvSpPr>
        <p:spPr>
          <a:xfrm>
            <a:off x="9087308" y="1543511"/>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8: 03/09 – 03/16</a:t>
            </a:r>
            <a:endParaRPr sz="900" b="0" i="0" u="none" strike="noStrike" cap="none" dirty="0">
              <a:solidFill>
                <a:srgbClr val="202120"/>
              </a:solidFill>
              <a:latin typeface="PT Serif"/>
              <a:ea typeface="PT Serif"/>
              <a:cs typeface="PT Serif"/>
              <a:sym typeface="PT Serif"/>
            </a:endParaRPr>
          </a:p>
        </p:txBody>
      </p:sp>
      <p:sp>
        <p:nvSpPr>
          <p:cNvPr id="497" name="Google Shape;497;p7"/>
          <p:cNvSpPr txBox="1"/>
          <p:nvPr/>
        </p:nvSpPr>
        <p:spPr>
          <a:xfrm>
            <a:off x="2721594" y="1543511"/>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2:</a:t>
            </a:r>
            <a:br>
              <a:rPr lang="en-US" sz="900" b="0" i="0" u="none" strike="noStrike" cap="none" dirty="0">
                <a:solidFill>
                  <a:srgbClr val="202120"/>
                </a:solidFill>
                <a:latin typeface="PT Serif"/>
                <a:ea typeface="PT Serif"/>
                <a:cs typeface="PT Serif"/>
                <a:sym typeface="PT Serif"/>
              </a:rPr>
            </a:br>
            <a:r>
              <a:rPr lang="en-US" sz="900" b="0" i="0" u="none" strike="noStrike" cap="none" dirty="0">
                <a:solidFill>
                  <a:srgbClr val="202120"/>
                </a:solidFill>
                <a:latin typeface="PT Serif"/>
                <a:ea typeface="PT Serif"/>
                <a:cs typeface="PT Serif"/>
                <a:sym typeface="PT Serif"/>
              </a:rPr>
              <a:t>01/26–02/02</a:t>
            </a:r>
            <a:endParaRPr sz="900" b="0" i="0" u="none" strike="noStrike" cap="none" dirty="0">
              <a:solidFill>
                <a:srgbClr val="202120"/>
              </a:solidFill>
              <a:latin typeface="PT Serif"/>
              <a:ea typeface="PT Serif"/>
              <a:cs typeface="PT Serif"/>
              <a:sym typeface="PT Serif"/>
            </a:endParaRPr>
          </a:p>
        </p:txBody>
      </p:sp>
      <p:sp>
        <p:nvSpPr>
          <p:cNvPr id="498" name="Google Shape;498;p7"/>
          <p:cNvSpPr txBox="1"/>
          <p:nvPr/>
        </p:nvSpPr>
        <p:spPr>
          <a:xfrm>
            <a:off x="3050837" y="1323437"/>
            <a:ext cx="616179"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1</a:t>
            </a:r>
            <a:endParaRPr sz="900" b="0" i="0" u="none" strike="noStrike" cap="none" dirty="0">
              <a:solidFill>
                <a:srgbClr val="202120"/>
              </a:solidFill>
              <a:latin typeface="PT Serif"/>
              <a:ea typeface="PT Serif"/>
              <a:cs typeface="PT Serif"/>
              <a:sym typeface="PT Serif"/>
            </a:endParaRPr>
          </a:p>
        </p:txBody>
      </p:sp>
      <p:sp>
        <p:nvSpPr>
          <p:cNvPr id="499" name="Google Shape;499;p7"/>
          <p:cNvSpPr txBox="1"/>
          <p:nvPr/>
        </p:nvSpPr>
        <p:spPr>
          <a:xfrm>
            <a:off x="5273293" y="1323437"/>
            <a:ext cx="616179"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2</a:t>
            </a:r>
            <a:endParaRPr sz="900" b="0" i="0" u="none" strike="noStrike" cap="none" dirty="0">
              <a:solidFill>
                <a:srgbClr val="202120"/>
              </a:solidFill>
              <a:latin typeface="PT Serif"/>
              <a:ea typeface="PT Serif"/>
              <a:cs typeface="PT Serif"/>
              <a:sym typeface="PT Serif"/>
            </a:endParaRPr>
          </a:p>
        </p:txBody>
      </p:sp>
      <p:sp>
        <p:nvSpPr>
          <p:cNvPr id="500" name="Google Shape;500;p7"/>
          <p:cNvSpPr txBox="1"/>
          <p:nvPr/>
        </p:nvSpPr>
        <p:spPr>
          <a:xfrm>
            <a:off x="7396199" y="1323437"/>
            <a:ext cx="616179"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3</a:t>
            </a:r>
            <a:endParaRPr sz="900" b="0" i="0" u="none" strike="noStrike" cap="none" dirty="0">
              <a:solidFill>
                <a:srgbClr val="202120"/>
              </a:solidFill>
              <a:latin typeface="PT Serif"/>
              <a:ea typeface="PT Serif"/>
              <a:cs typeface="PT Serif"/>
              <a:sym typeface="PT Serif"/>
            </a:endParaRPr>
          </a:p>
        </p:txBody>
      </p:sp>
      <p:sp>
        <p:nvSpPr>
          <p:cNvPr id="501" name="Google Shape;501;p7"/>
          <p:cNvSpPr txBox="1"/>
          <p:nvPr/>
        </p:nvSpPr>
        <p:spPr>
          <a:xfrm>
            <a:off x="9440277" y="1323437"/>
            <a:ext cx="616179"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4</a:t>
            </a:r>
            <a:endParaRPr sz="900" b="0" i="0" u="none" strike="noStrike" cap="none" dirty="0">
              <a:solidFill>
                <a:srgbClr val="202120"/>
              </a:solidFill>
              <a:latin typeface="PT Serif"/>
              <a:ea typeface="PT Serif"/>
              <a:cs typeface="PT Serif"/>
              <a:sym typeface="PT Serif"/>
            </a:endParaRPr>
          </a:p>
        </p:txBody>
      </p:sp>
      <p:sp>
        <p:nvSpPr>
          <p:cNvPr id="502" name="Google Shape;502;p7"/>
          <p:cNvSpPr txBox="1"/>
          <p:nvPr/>
        </p:nvSpPr>
        <p:spPr>
          <a:xfrm>
            <a:off x="10878487" y="1543511"/>
            <a:ext cx="616179"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Week 10: 03/23 – 03/30</a:t>
            </a:r>
            <a:endParaRPr sz="900" b="0" i="0" u="none" strike="noStrike" cap="none" dirty="0">
              <a:solidFill>
                <a:srgbClr val="202120"/>
              </a:solidFill>
              <a:latin typeface="PT Serif"/>
              <a:ea typeface="PT Serif"/>
              <a:cs typeface="PT Serif"/>
              <a:sym typeface="PT Serif"/>
            </a:endParaRPr>
          </a:p>
        </p:txBody>
      </p:sp>
      <p:sp>
        <p:nvSpPr>
          <p:cNvPr id="503" name="Google Shape;503;p7"/>
          <p:cNvSpPr txBox="1"/>
          <p:nvPr/>
        </p:nvSpPr>
        <p:spPr>
          <a:xfrm>
            <a:off x="10750231" y="1323435"/>
            <a:ext cx="845348" cy="138499"/>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Sprint 5</a:t>
            </a:r>
            <a:endParaRPr sz="900" b="0" i="0" u="none" strike="noStrike" cap="none" dirty="0">
              <a:solidFill>
                <a:srgbClr val="202120"/>
              </a:solidFill>
              <a:latin typeface="PT Serif"/>
              <a:ea typeface="PT Serif"/>
              <a:cs typeface="PT Serif"/>
              <a:sym typeface="PT Serif"/>
            </a:endParaRPr>
          </a:p>
        </p:txBody>
      </p:sp>
      <p:sp>
        <p:nvSpPr>
          <p:cNvPr id="504" name="Google Shape;504;p7"/>
          <p:cNvSpPr/>
          <p:nvPr/>
        </p:nvSpPr>
        <p:spPr>
          <a:xfrm>
            <a:off x="4552470" y="4210481"/>
            <a:ext cx="2084815" cy="359180"/>
          </a:xfrm>
          <a:prstGeom prst="rect">
            <a:avLst/>
          </a:prstGeom>
          <a:solidFill>
            <a:schemeClr val="accent3"/>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POC for data flow</a:t>
            </a:r>
            <a:endParaRPr sz="1400" b="0" i="0" u="none" strike="noStrike" cap="none" dirty="0">
              <a:solidFill>
                <a:srgbClr val="000000"/>
              </a:solidFill>
              <a:latin typeface="Arial"/>
              <a:ea typeface="Arial"/>
              <a:cs typeface="Arial"/>
              <a:sym typeface="Arial"/>
            </a:endParaRPr>
          </a:p>
        </p:txBody>
      </p:sp>
      <p:sp>
        <p:nvSpPr>
          <p:cNvPr id="505" name="Google Shape;505;p7"/>
          <p:cNvSpPr/>
          <p:nvPr/>
        </p:nvSpPr>
        <p:spPr>
          <a:xfrm>
            <a:off x="10750231" y="4567857"/>
            <a:ext cx="845348" cy="35918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Test &amp; Refine</a:t>
            </a:r>
            <a:endParaRPr sz="1400" b="0" i="0" u="none" strike="noStrike" cap="none" dirty="0">
              <a:solidFill>
                <a:srgbClr val="000000"/>
              </a:solidFill>
              <a:latin typeface="Arial"/>
              <a:ea typeface="Arial"/>
              <a:cs typeface="Arial"/>
              <a:sym typeface="Arial"/>
            </a:endParaRPr>
          </a:p>
        </p:txBody>
      </p:sp>
      <p:sp>
        <p:nvSpPr>
          <p:cNvPr id="506" name="Google Shape;506;p7"/>
          <p:cNvSpPr/>
          <p:nvPr/>
        </p:nvSpPr>
        <p:spPr>
          <a:xfrm>
            <a:off x="1461035" y="4202865"/>
            <a:ext cx="906977" cy="35918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Create tech discovery plan</a:t>
            </a:r>
            <a:endParaRPr sz="1400" b="0" i="0" u="none" strike="noStrike" cap="none" dirty="0">
              <a:solidFill>
                <a:srgbClr val="000000"/>
              </a:solidFill>
              <a:latin typeface="Arial"/>
              <a:ea typeface="Arial"/>
              <a:cs typeface="Arial"/>
              <a:sym typeface="Arial"/>
            </a:endParaRPr>
          </a:p>
        </p:txBody>
      </p:sp>
      <p:sp>
        <p:nvSpPr>
          <p:cNvPr id="507" name="Google Shape;507;p7"/>
          <p:cNvSpPr/>
          <p:nvPr/>
        </p:nvSpPr>
        <p:spPr>
          <a:xfrm>
            <a:off x="1461035" y="2748068"/>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Immersion &amp; onboarding</a:t>
            </a:r>
            <a:endParaRPr sz="900" b="0" i="0" u="none" strike="noStrike" cap="none" dirty="0">
              <a:solidFill>
                <a:srgbClr val="FDFFFD"/>
              </a:solidFill>
              <a:latin typeface="PT Serif"/>
              <a:ea typeface="PT Serif"/>
              <a:cs typeface="PT Serif"/>
              <a:sym typeface="PT Serif"/>
            </a:endParaRPr>
          </a:p>
        </p:txBody>
      </p:sp>
      <p:sp>
        <p:nvSpPr>
          <p:cNvPr id="508" name="Google Shape;508;p7"/>
          <p:cNvSpPr/>
          <p:nvPr/>
        </p:nvSpPr>
        <p:spPr>
          <a:xfrm>
            <a:off x="1461035" y="4584750"/>
            <a:ext cx="906977" cy="35918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Immersion &amp; onboarding</a:t>
            </a:r>
            <a:endParaRPr sz="900" b="0" i="0" u="none" strike="noStrike" cap="none" dirty="0">
              <a:solidFill>
                <a:srgbClr val="FDFFFD"/>
              </a:solidFill>
              <a:latin typeface="PT Serif"/>
              <a:ea typeface="PT Serif"/>
              <a:cs typeface="PT Serif"/>
              <a:sym typeface="PT Serif"/>
            </a:endParaRPr>
          </a:p>
        </p:txBody>
      </p:sp>
      <p:sp>
        <p:nvSpPr>
          <p:cNvPr id="509" name="Google Shape;509;p7"/>
          <p:cNvSpPr/>
          <p:nvPr/>
        </p:nvSpPr>
        <p:spPr>
          <a:xfrm>
            <a:off x="425828" y="2011587"/>
            <a:ext cx="953583"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Product &amp; Delivery</a:t>
            </a:r>
            <a:endParaRPr sz="900" b="1" i="0" u="none" strike="noStrike" cap="none" dirty="0">
              <a:solidFill>
                <a:srgbClr val="202120"/>
              </a:solidFill>
              <a:latin typeface="PT Serif"/>
              <a:ea typeface="PT Serif"/>
              <a:cs typeface="PT Serif"/>
              <a:sym typeface="PT Serif"/>
            </a:endParaRPr>
          </a:p>
        </p:txBody>
      </p:sp>
      <p:sp>
        <p:nvSpPr>
          <p:cNvPr id="510" name="Google Shape;510;p7"/>
          <p:cNvSpPr/>
          <p:nvPr/>
        </p:nvSpPr>
        <p:spPr>
          <a:xfrm>
            <a:off x="425828" y="4227014"/>
            <a:ext cx="953583"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Engineering &amp; Development</a:t>
            </a:r>
            <a:endParaRPr sz="900" b="1" i="0" u="none" strike="noStrike" cap="none" dirty="0">
              <a:solidFill>
                <a:srgbClr val="202120"/>
              </a:solidFill>
              <a:latin typeface="PT Serif"/>
              <a:ea typeface="PT Serif"/>
              <a:cs typeface="PT Serif"/>
              <a:sym typeface="PT Serif"/>
            </a:endParaRPr>
          </a:p>
        </p:txBody>
      </p:sp>
      <p:sp>
        <p:nvSpPr>
          <p:cNvPr id="511" name="Google Shape;511;p7"/>
          <p:cNvSpPr txBox="1"/>
          <p:nvPr/>
        </p:nvSpPr>
        <p:spPr>
          <a:xfrm>
            <a:off x="4800033" y="3272243"/>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Voice of Veteran </a:t>
            </a:r>
            <a:endParaRPr sz="900" b="0" i="0" u="none" strike="noStrike" cap="none" dirty="0">
              <a:solidFill>
                <a:srgbClr val="202120"/>
              </a:solidFill>
              <a:latin typeface="PT Serif"/>
              <a:ea typeface="PT Serif"/>
              <a:cs typeface="PT Serif"/>
              <a:sym typeface="PT Serif"/>
            </a:endParaRPr>
          </a:p>
        </p:txBody>
      </p:sp>
      <p:sp>
        <p:nvSpPr>
          <p:cNvPr id="512" name="Google Shape;512;p7"/>
          <p:cNvSpPr txBox="1"/>
          <p:nvPr/>
        </p:nvSpPr>
        <p:spPr>
          <a:xfrm>
            <a:off x="6926480" y="3265967"/>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Voice of Veteran </a:t>
            </a:r>
            <a:endParaRPr sz="900" b="0" i="0" u="none" strike="noStrike" cap="none" dirty="0">
              <a:solidFill>
                <a:srgbClr val="202120"/>
              </a:solidFill>
              <a:latin typeface="PT Serif"/>
              <a:ea typeface="PT Serif"/>
              <a:cs typeface="PT Serif"/>
              <a:sym typeface="PT Serif"/>
            </a:endParaRPr>
          </a:p>
        </p:txBody>
      </p:sp>
      <p:sp>
        <p:nvSpPr>
          <p:cNvPr id="513" name="Google Shape;513;p7"/>
          <p:cNvSpPr/>
          <p:nvPr/>
        </p:nvSpPr>
        <p:spPr>
          <a:xfrm>
            <a:off x="5023582" y="3145340"/>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14" name="Google Shape;514;p7"/>
          <p:cNvSpPr/>
          <p:nvPr/>
        </p:nvSpPr>
        <p:spPr>
          <a:xfrm>
            <a:off x="7150029" y="3168839"/>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15" name="Google Shape;515;p7"/>
          <p:cNvSpPr/>
          <p:nvPr/>
        </p:nvSpPr>
        <p:spPr>
          <a:xfrm>
            <a:off x="1461035" y="3119144"/>
            <a:ext cx="906977" cy="35918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Immersion &amp; onboarding</a:t>
            </a:r>
            <a:endParaRPr sz="900" b="0" i="0" u="none" strike="noStrike" cap="none" dirty="0">
              <a:solidFill>
                <a:srgbClr val="FDFFFD"/>
              </a:solidFill>
              <a:latin typeface="PT Serif"/>
              <a:ea typeface="PT Serif"/>
              <a:cs typeface="PT Serif"/>
              <a:sym typeface="PT Serif"/>
            </a:endParaRPr>
          </a:p>
        </p:txBody>
      </p:sp>
      <p:sp>
        <p:nvSpPr>
          <p:cNvPr id="516" name="Google Shape;516;p7"/>
          <p:cNvSpPr/>
          <p:nvPr/>
        </p:nvSpPr>
        <p:spPr>
          <a:xfrm>
            <a:off x="1461035" y="3504057"/>
            <a:ext cx="906977" cy="35918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PIV Onboarding</a:t>
            </a:r>
            <a:endParaRPr sz="1400" b="0" i="0" u="none" strike="noStrike" cap="none" dirty="0">
              <a:solidFill>
                <a:srgbClr val="000000"/>
              </a:solidFill>
              <a:latin typeface="Arial"/>
              <a:ea typeface="Arial"/>
              <a:cs typeface="Arial"/>
              <a:sym typeface="Arial"/>
            </a:endParaRPr>
          </a:p>
        </p:txBody>
      </p:sp>
      <p:sp>
        <p:nvSpPr>
          <p:cNvPr id="517" name="Google Shape;517;p7"/>
          <p:cNvSpPr/>
          <p:nvPr/>
        </p:nvSpPr>
        <p:spPr>
          <a:xfrm>
            <a:off x="425828" y="3145222"/>
            <a:ext cx="953583"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User Experience &amp; Design</a:t>
            </a:r>
            <a:endParaRPr sz="900" b="1" i="0" u="none" strike="noStrike" cap="none" dirty="0">
              <a:solidFill>
                <a:srgbClr val="202120"/>
              </a:solidFill>
              <a:latin typeface="PT Serif"/>
              <a:ea typeface="PT Serif"/>
              <a:cs typeface="PT Serif"/>
              <a:sym typeface="PT Serif"/>
            </a:endParaRPr>
          </a:p>
        </p:txBody>
      </p:sp>
      <p:pic>
        <p:nvPicPr>
          <p:cNvPr id="518" name="Google Shape;518;p7"/>
          <p:cNvPicPr preferRelativeResize="0"/>
          <p:nvPr/>
        </p:nvPicPr>
        <p:blipFill rotWithShape="1">
          <a:blip r:embed="rId3">
            <a:alphaModFix/>
          </a:blip>
          <a:srcRect/>
          <a:stretch/>
        </p:blipFill>
        <p:spPr>
          <a:xfrm>
            <a:off x="425828" y="3619682"/>
            <a:ext cx="265176" cy="265176"/>
          </a:xfrm>
          <a:prstGeom prst="rect">
            <a:avLst/>
          </a:prstGeom>
          <a:noFill/>
          <a:ln>
            <a:noFill/>
          </a:ln>
        </p:spPr>
      </p:pic>
      <p:pic>
        <p:nvPicPr>
          <p:cNvPr id="519" name="Google Shape;519;p7"/>
          <p:cNvPicPr preferRelativeResize="0"/>
          <p:nvPr/>
        </p:nvPicPr>
        <p:blipFill rotWithShape="1">
          <a:blip r:embed="rId4">
            <a:alphaModFix/>
          </a:blip>
          <a:srcRect/>
          <a:stretch/>
        </p:blipFill>
        <p:spPr>
          <a:xfrm>
            <a:off x="425828" y="2363467"/>
            <a:ext cx="265176" cy="265176"/>
          </a:xfrm>
          <a:prstGeom prst="rect">
            <a:avLst/>
          </a:prstGeom>
          <a:noFill/>
          <a:ln>
            <a:noFill/>
          </a:ln>
        </p:spPr>
      </p:pic>
      <p:cxnSp>
        <p:nvCxnSpPr>
          <p:cNvPr id="520" name="Google Shape;520;p7"/>
          <p:cNvCxnSpPr/>
          <p:nvPr/>
        </p:nvCxnSpPr>
        <p:spPr>
          <a:xfrm>
            <a:off x="2387203" y="1483005"/>
            <a:ext cx="0" cy="4377097"/>
          </a:xfrm>
          <a:prstGeom prst="straightConnector1">
            <a:avLst/>
          </a:prstGeom>
          <a:noFill/>
          <a:ln w="9525" cap="flat" cmpd="sng">
            <a:solidFill>
              <a:srgbClr val="747C74"/>
            </a:solidFill>
            <a:prstDash val="solid"/>
            <a:round/>
            <a:headEnd type="none" w="sm" len="sm"/>
            <a:tailEnd type="none" w="sm" len="sm"/>
          </a:ln>
        </p:spPr>
      </p:cxnSp>
      <p:grpSp>
        <p:nvGrpSpPr>
          <p:cNvPr id="521" name="Google Shape;521;p7"/>
          <p:cNvGrpSpPr/>
          <p:nvPr/>
        </p:nvGrpSpPr>
        <p:grpSpPr>
          <a:xfrm>
            <a:off x="3450619" y="1483005"/>
            <a:ext cx="7278410" cy="4357760"/>
            <a:chOff x="6971243" y="3663280"/>
            <a:chExt cx="14166394" cy="7593526"/>
          </a:xfrm>
        </p:grpSpPr>
        <p:cxnSp>
          <p:nvCxnSpPr>
            <p:cNvPr id="522" name="Google Shape;522;p7"/>
            <p:cNvCxnSpPr/>
            <p:nvPr/>
          </p:nvCxnSpPr>
          <p:spPr>
            <a:xfrm>
              <a:off x="17320200"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523" name="Google Shape;523;p7"/>
            <p:cNvCxnSpPr/>
            <p:nvPr/>
          </p:nvCxnSpPr>
          <p:spPr>
            <a:xfrm>
              <a:off x="6971243"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524" name="Google Shape;524;p7"/>
            <p:cNvCxnSpPr/>
            <p:nvPr/>
          </p:nvCxnSpPr>
          <p:spPr>
            <a:xfrm>
              <a:off x="9041035"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525" name="Google Shape;525;p7"/>
            <p:cNvCxnSpPr/>
            <p:nvPr/>
          </p:nvCxnSpPr>
          <p:spPr>
            <a:xfrm>
              <a:off x="11110827"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526" name="Google Shape;526;p7"/>
            <p:cNvCxnSpPr/>
            <p:nvPr/>
          </p:nvCxnSpPr>
          <p:spPr>
            <a:xfrm>
              <a:off x="13180616"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527" name="Google Shape;527;p7"/>
            <p:cNvCxnSpPr/>
            <p:nvPr/>
          </p:nvCxnSpPr>
          <p:spPr>
            <a:xfrm>
              <a:off x="15250408"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528" name="Google Shape;528;p7"/>
            <p:cNvCxnSpPr/>
            <p:nvPr/>
          </p:nvCxnSpPr>
          <p:spPr>
            <a:xfrm>
              <a:off x="19389989"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529" name="Google Shape;529;p7"/>
            <p:cNvCxnSpPr/>
            <p:nvPr/>
          </p:nvCxnSpPr>
          <p:spPr>
            <a:xfrm>
              <a:off x="21137637" y="3684251"/>
              <a:ext cx="0" cy="7572555"/>
            </a:xfrm>
            <a:prstGeom prst="straightConnector1">
              <a:avLst/>
            </a:prstGeom>
            <a:noFill/>
            <a:ln w="9525" cap="flat" cmpd="sng">
              <a:solidFill>
                <a:srgbClr val="7F7F7F"/>
              </a:solidFill>
              <a:prstDash val="solid"/>
              <a:round/>
              <a:headEnd type="none" w="sm" len="sm"/>
              <a:tailEnd type="none" w="sm" len="sm"/>
            </a:ln>
          </p:spPr>
        </p:cxnSp>
      </p:grpSp>
      <p:sp>
        <p:nvSpPr>
          <p:cNvPr id="530" name="Google Shape;530;p7"/>
          <p:cNvSpPr/>
          <p:nvPr/>
        </p:nvSpPr>
        <p:spPr>
          <a:xfrm>
            <a:off x="1442782" y="1989058"/>
            <a:ext cx="10170288" cy="3858040"/>
          </a:xfrm>
          <a:prstGeom prst="rect">
            <a:avLst/>
          </a:prstGeom>
          <a:noFill/>
          <a:ln w="9525" cap="flat" cmpd="sng">
            <a:solidFill>
              <a:srgbClr val="7F7F7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cxnSp>
        <p:nvCxnSpPr>
          <p:cNvPr id="531" name="Google Shape;531;p7"/>
          <p:cNvCxnSpPr/>
          <p:nvPr/>
        </p:nvCxnSpPr>
        <p:spPr>
          <a:xfrm>
            <a:off x="410999" y="3096435"/>
            <a:ext cx="11216897" cy="0"/>
          </a:xfrm>
          <a:prstGeom prst="straightConnector1">
            <a:avLst/>
          </a:prstGeom>
          <a:noFill/>
          <a:ln w="9525" cap="flat" cmpd="sng">
            <a:solidFill>
              <a:srgbClr val="747C74"/>
            </a:solidFill>
            <a:prstDash val="solid"/>
            <a:round/>
            <a:headEnd type="none" w="sm" len="sm"/>
            <a:tailEnd type="none" w="sm" len="sm"/>
          </a:ln>
        </p:spPr>
      </p:cxnSp>
      <p:cxnSp>
        <p:nvCxnSpPr>
          <p:cNvPr id="532" name="Google Shape;532;p7"/>
          <p:cNvCxnSpPr/>
          <p:nvPr/>
        </p:nvCxnSpPr>
        <p:spPr>
          <a:xfrm>
            <a:off x="411001" y="4180156"/>
            <a:ext cx="11202068" cy="0"/>
          </a:xfrm>
          <a:prstGeom prst="straightConnector1">
            <a:avLst/>
          </a:prstGeom>
          <a:noFill/>
          <a:ln w="9525" cap="flat" cmpd="sng">
            <a:solidFill>
              <a:srgbClr val="747C74"/>
            </a:solidFill>
            <a:prstDash val="solid"/>
            <a:round/>
            <a:headEnd type="none" w="sm" len="sm"/>
            <a:tailEnd type="none" w="sm" len="sm"/>
          </a:ln>
        </p:spPr>
      </p:cxnSp>
      <p:sp>
        <p:nvSpPr>
          <p:cNvPr id="533" name="Google Shape;533;p7"/>
          <p:cNvSpPr/>
          <p:nvPr/>
        </p:nvSpPr>
        <p:spPr>
          <a:xfrm>
            <a:off x="3476632" y="2440805"/>
            <a:ext cx="2074815" cy="36803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Prioritized backlog</a:t>
            </a:r>
            <a:endParaRPr sz="1400" b="0" i="0" u="none" strike="noStrike" cap="none" dirty="0">
              <a:solidFill>
                <a:srgbClr val="000000"/>
              </a:solidFill>
              <a:latin typeface="Arial"/>
              <a:ea typeface="Arial"/>
              <a:cs typeface="Arial"/>
              <a:sym typeface="Arial"/>
            </a:endParaRPr>
          </a:p>
        </p:txBody>
      </p:sp>
      <p:sp>
        <p:nvSpPr>
          <p:cNvPr id="534" name="Google Shape;534;p7"/>
          <p:cNvSpPr/>
          <p:nvPr/>
        </p:nvSpPr>
        <p:spPr>
          <a:xfrm>
            <a:off x="5597853" y="2056310"/>
            <a:ext cx="3149459"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Identify Change Management or Communications Plan</a:t>
            </a:r>
            <a:endParaRPr sz="1400" b="0" i="0" u="none" strike="noStrike" cap="none" dirty="0">
              <a:solidFill>
                <a:srgbClr val="000000"/>
              </a:solidFill>
              <a:latin typeface="Arial"/>
              <a:ea typeface="Arial"/>
              <a:cs typeface="Arial"/>
              <a:sym typeface="Arial"/>
            </a:endParaRPr>
          </a:p>
        </p:txBody>
      </p:sp>
      <p:sp>
        <p:nvSpPr>
          <p:cNvPr id="535" name="Google Shape;535;p7"/>
          <p:cNvSpPr/>
          <p:nvPr/>
        </p:nvSpPr>
        <p:spPr>
          <a:xfrm>
            <a:off x="8785723" y="2017810"/>
            <a:ext cx="2809858"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Handover plan  - Prepare for launch</a:t>
            </a:r>
            <a:endParaRPr sz="1400" b="0" i="0" u="none" strike="noStrike" cap="none" dirty="0">
              <a:solidFill>
                <a:srgbClr val="000000"/>
              </a:solidFill>
              <a:latin typeface="Arial"/>
              <a:ea typeface="Arial"/>
              <a:cs typeface="Arial"/>
              <a:sym typeface="Arial"/>
            </a:endParaRPr>
          </a:p>
        </p:txBody>
      </p:sp>
      <p:sp>
        <p:nvSpPr>
          <p:cNvPr id="536" name="Google Shape;536;p7"/>
          <p:cNvSpPr/>
          <p:nvPr/>
        </p:nvSpPr>
        <p:spPr>
          <a:xfrm>
            <a:off x="1461035" y="2017810"/>
            <a:ext cx="3028063"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Build backlog</a:t>
            </a:r>
            <a:endParaRPr sz="1400" b="0" i="0" u="none" strike="noStrike" cap="none" dirty="0">
              <a:solidFill>
                <a:srgbClr val="000000"/>
              </a:solidFill>
              <a:latin typeface="Arial"/>
              <a:ea typeface="Arial"/>
              <a:cs typeface="Arial"/>
              <a:sym typeface="Arial"/>
            </a:endParaRPr>
          </a:p>
        </p:txBody>
      </p:sp>
      <p:sp>
        <p:nvSpPr>
          <p:cNvPr id="537" name="Google Shape;537;p7"/>
          <p:cNvSpPr/>
          <p:nvPr/>
        </p:nvSpPr>
        <p:spPr>
          <a:xfrm>
            <a:off x="2412146" y="4202865"/>
            <a:ext cx="2076955" cy="351728"/>
          </a:xfrm>
          <a:prstGeom prst="rect">
            <a:avLst/>
          </a:prstGeom>
          <a:solidFill>
            <a:schemeClr val="accent3"/>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Data discovery</a:t>
            </a:r>
            <a:endParaRPr sz="1400" b="0" i="0" u="none" strike="noStrike" cap="none" dirty="0">
              <a:solidFill>
                <a:srgbClr val="000000"/>
              </a:solidFill>
              <a:latin typeface="Arial"/>
              <a:ea typeface="Arial"/>
              <a:cs typeface="Arial"/>
              <a:sym typeface="Arial"/>
            </a:endParaRPr>
          </a:p>
        </p:txBody>
      </p:sp>
      <p:sp>
        <p:nvSpPr>
          <p:cNvPr id="538" name="Google Shape;538;p7"/>
          <p:cNvSpPr/>
          <p:nvPr/>
        </p:nvSpPr>
        <p:spPr>
          <a:xfrm>
            <a:off x="4532438" y="4584750"/>
            <a:ext cx="4214873" cy="35918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Build solution (form UI, data connections, storage, etc.)</a:t>
            </a:r>
            <a:endParaRPr sz="1400" b="0" i="0" u="none" strike="noStrike" cap="none" dirty="0">
              <a:solidFill>
                <a:srgbClr val="000000"/>
              </a:solidFill>
              <a:latin typeface="Arial"/>
              <a:ea typeface="Arial"/>
              <a:cs typeface="Arial"/>
              <a:sym typeface="Arial"/>
            </a:endParaRPr>
          </a:p>
        </p:txBody>
      </p:sp>
      <p:sp>
        <p:nvSpPr>
          <p:cNvPr id="539" name="Google Shape;539;p7"/>
          <p:cNvSpPr/>
          <p:nvPr/>
        </p:nvSpPr>
        <p:spPr>
          <a:xfrm>
            <a:off x="8785723" y="4584750"/>
            <a:ext cx="1925293" cy="35918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UAT</a:t>
            </a:r>
            <a:endParaRPr sz="1400" b="0" i="0" u="none" strike="noStrike" cap="none" dirty="0">
              <a:solidFill>
                <a:srgbClr val="000000"/>
              </a:solidFill>
              <a:latin typeface="Arial"/>
              <a:ea typeface="Arial"/>
              <a:cs typeface="Arial"/>
              <a:sym typeface="Arial"/>
            </a:endParaRPr>
          </a:p>
        </p:txBody>
      </p:sp>
      <p:sp>
        <p:nvSpPr>
          <p:cNvPr id="540" name="Google Shape;540;p7"/>
          <p:cNvSpPr/>
          <p:nvPr/>
        </p:nvSpPr>
        <p:spPr>
          <a:xfrm>
            <a:off x="2412146" y="4583311"/>
            <a:ext cx="2076955" cy="360619"/>
          </a:xfrm>
          <a:prstGeom prst="rect">
            <a:avLst/>
          </a:prstGeom>
          <a:solidFill>
            <a:schemeClr val="accent3"/>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Define data flows - Systems mapping </a:t>
            </a:r>
            <a:endParaRPr sz="900" b="0" i="0" u="none" strike="noStrike" cap="none" dirty="0">
              <a:solidFill>
                <a:srgbClr val="FDFFFD"/>
              </a:solidFill>
              <a:latin typeface="PT Serif"/>
              <a:ea typeface="PT Serif"/>
              <a:cs typeface="PT Serif"/>
              <a:sym typeface="PT Serif"/>
            </a:endParaRPr>
          </a:p>
        </p:txBody>
      </p:sp>
      <p:sp>
        <p:nvSpPr>
          <p:cNvPr id="541" name="Google Shape;541;p7"/>
          <p:cNvSpPr/>
          <p:nvPr/>
        </p:nvSpPr>
        <p:spPr>
          <a:xfrm>
            <a:off x="3050836" y="3887437"/>
            <a:ext cx="1438263" cy="27001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User flows</a:t>
            </a:r>
            <a:endParaRPr sz="1400" b="0" i="0" u="none" strike="noStrike" cap="none" dirty="0">
              <a:solidFill>
                <a:srgbClr val="000000"/>
              </a:solidFill>
              <a:latin typeface="Arial"/>
              <a:ea typeface="Arial"/>
              <a:cs typeface="Arial"/>
              <a:sym typeface="Arial"/>
            </a:endParaRPr>
          </a:p>
        </p:txBody>
      </p:sp>
      <p:sp>
        <p:nvSpPr>
          <p:cNvPr id="542" name="Google Shape;542;p7"/>
          <p:cNvSpPr/>
          <p:nvPr/>
        </p:nvSpPr>
        <p:spPr>
          <a:xfrm>
            <a:off x="2394022" y="3125240"/>
            <a:ext cx="871897" cy="439716"/>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Testing prep</a:t>
            </a:r>
            <a:endParaRPr sz="900" b="0" i="0" u="none" strike="noStrike" cap="none" dirty="0">
              <a:solidFill>
                <a:srgbClr val="FDFFFD"/>
              </a:solidFill>
              <a:latin typeface="PT Serif"/>
              <a:ea typeface="PT Serif"/>
              <a:cs typeface="PT Serif"/>
              <a:sym typeface="PT Serif"/>
            </a:endParaRPr>
          </a:p>
        </p:txBody>
      </p:sp>
      <p:sp>
        <p:nvSpPr>
          <p:cNvPr id="543" name="Google Shape;543;p7"/>
          <p:cNvSpPr/>
          <p:nvPr/>
        </p:nvSpPr>
        <p:spPr>
          <a:xfrm>
            <a:off x="5935936" y="3138206"/>
            <a:ext cx="683924" cy="439716"/>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Testing prep &amp; recruiting</a:t>
            </a:r>
            <a:endParaRPr sz="900" b="0" i="0" u="none" strike="noStrike" cap="none" dirty="0">
              <a:solidFill>
                <a:srgbClr val="FDFFFD"/>
              </a:solidFill>
              <a:latin typeface="PT Serif"/>
              <a:ea typeface="PT Serif"/>
              <a:cs typeface="PT Serif"/>
              <a:sym typeface="PT Serif"/>
            </a:endParaRPr>
          </a:p>
        </p:txBody>
      </p:sp>
      <p:sp>
        <p:nvSpPr>
          <p:cNvPr id="544" name="Google Shape;544;p7"/>
          <p:cNvSpPr/>
          <p:nvPr/>
        </p:nvSpPr>
        <p:spPr>
          <a:xfrm>
            <a:off x="4538975" y="3588247"/>
            <a:ext cx="2084815" cy="269906"/>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Design iterations</a:t>
            </a:r>
            <a:endParaRPr sz="1400" b="0" i="0" u="none" strike="noStrike" cap="none" dirty="0">
              <a:solidFill>
                <a:srgbClr val="000000"/>
              </a:solidFill>
              <a:latin typeface="Arial"/>
              <a:ea typeface="Arial"/>
              <a:cs typeface="Arial"/>
              <a:sym typeface="Arial"/>
            </a:endParaRPr>
          </a:p>
        </p:txBody>
      </p:sp>
      <p:sp>
        <p:nvSpPr>
          <p:cNvPr id="545" name="Google Shape;545;p7"/>
          <p:cNvSpPr/>
          <p:nvPr/>
        </p:nvSpPr>
        <p:spPr>
          <a:xfrm>
            <a:off x="1461035" y="2399700"/>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PIV Onboarding</a:t>
            </a:r>
            <a:endParaRPr sz="1400" b="0" i="0" u="none" strike="noStrike" cap="none" dirty="0">
              <a:solidFill>
                <a:srgbClr val="000000"/>
              </a:solidFill>
              <a:latin typeface="Arial"/>
              <a:ea typeface="Arial"/>
              <a:cs typeface="Arial"/>
              <a:sym typeface="Arial"/>
            </a:endParaRPr>
          </a:p>
        </p:txBody>
      </p:sp>
      <p:sp>
        <p:nvSpPr>
          <p:cNvPr id="546" name="Google Shape;546;p7"/>
          <p:cNvSpPr/>
          <p:nvPr/>
        </p:nvSpPr>
        <p:spPr>
          <a:xfrm>
            <a:off x="2412146" y="3588143"/>
            <a:ext cx="2076955" cy="269906"/>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Wireframes &amp; Design</a:t>
            </a:r>
            <a:endParaRPr sz="1400" b="0" i="0" u="none" strike="noStrike" cap="none" dirty="0">
              <a:solidFill>
                <a:srgbClr val="000000"/>
              </a:solidFill>
              <a:latin typeface="Arial"/>
              <a:ea typeface="Arial"/>
              <a:cs typeface="Arial"/>
              <a:sym typeface="Arial"/>
            </a:endParaRPr>
          </a:p>
        </p:txBody>
      </p:sp>
      <p:sp>
        <p:nvSpPr>
          <p:cNvPr id="547" name="Google Shape;547;p7"/>
          <p:cNvSpPr/>
          <p:nvPr/>
        </p:nvSpPr>
        <p:spPr>
          <a:xfrm>
            <a:off x="6661881" y="3588143"/>
            <a:ext cx="2084815" cy="268191"/>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Design iterations</a:t>
            </a:r>
            <a:endParaRPr sz="900" b="0" i="0" u="none" strike="noStrike" cap="none" dirty="0">
              <a:solidFill>
                <a:srgbClr val="FDFFFD"/>
              </a:solidFill>
              <a:latin typeface="PT Serif"/>
              <a:ea typeface="PT Serif"/>
              <a:cs typeface="PT Serif"/>
              <a:sym typeface="PT Serif"/>
            </a:endParaRPr>
          </a:p>
        </p:txBody>
      </p:sp>
      <p:sp>
        <p:nvSpPr>
          <p:cNvPr id="548" name="Google Shape;548;p7"/>
          <p:cNvSpPr/>
          <p:nvPr/>
        </p:nvSpPr>
        <p:spPr>
          <a:xfrm>
            <a:off x="10750231" y="3119146"/>
            <a:ext cx="845348" cy="439716"/>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Create post-MVP design refinements</a:t>
            </a:r>
            <a:endParaRPr sz="900" b="0" i="0" u="none" strike="noStrike" cap="none" dirty="0">
              <a:solidFill>
                <a:srgbClr val="FDFFFD"/>
              </a:solidFill>
              <a:latin typeface="PT Serif"/>
              <a:ea typeface="PT Serif"/>
              <a:cs typeface="PT Serif"/>
              <a:sym typeface="PT Serif"/>
            </a:endParaRPr>
          </a:p>
        </p:txBody>
      </p:sp>
      <p:sp>
        <p:nvSpPr>
          <p:cNvPr id="549" name="Google Shape;549;p7"/>
          <p:cNvSpPr/>
          <p:nvPr/>
        </p:nvSpPr>
        <p:spPr>
          <a:xfrm>
            <a:off x="8785723" y="3588155"/>
            <a:ext cx="1925293" cy="268191"/>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PT Serif"/>
                <a:ea typeface="PT Serif"/>
                <a:cs typeface="PT Serif"/>
                <a:sym typeface="PT Serif"/>
              </a:rPr>
              <a:t>Design QA</a:t>
            </a:r>
            <a:endParaRPr sz="900" b="0" i="0" u="none" strike="noStrike" cap="none" dirty="0">
              <a:solidFill>
                <a:srgbClr val="FDFFFD"/>
              </a:solidFill>
              <a:latin typeface="PT Serif"/>
              <a:ea typeface="PT Serif"/>
              <a:cs typeface="PT Serif"/>
              <a:sym typeface="PT Serif"/>
            </a:endParaRPr>
          </a:p>
        </p:txBody>
      </p:sp>
      <p:sp>
        <p:nvSpPr>
          <p:cNvPr id="550" name="Google Shape;550;p7"/>
          <p:cNvSpPr txBox="1"/>
          <p:nvPr/>
        </p:nvSpPr>
        <p:spPr>
          <a:xfrm>
            <a:off x="11043657" y="5418295"/>
            <a:ext cx="495673" cy="2769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MVP </a:t>
            </a:r>
            <a:br>
              <a:rPr lang="en-US" sz="900" b="1" i="0" u="none" strike="noStrike" cap="none" dirty="0">
                <a:solidFill>
                  <a:srgbClr val="202120"/>
                </a:solidFill>
                <a:latin typeface="PT Serif"/>
                <a:ea typeface="PT Serif"/>
                <a:cs typeface="PT Serif"/>
                <a:sym typeface="PT Serif"/>
              </a:rPr>
            </a:br>
            <a:r>
              <a:rPr lang="en-US" sz="900" b="1" i="0" u="none" strike="noStrike" cap="none" dirty="0">
                <a:solidFill>
                  <a:srgbClr val="202120"/>
                </a:solidFill>
                <a:latin typeface="PT Serif"/>
                <a:ea typeface="PT Serif"/>
                <a:cs typeface="PT Serif"/>
                <a:sym typeface="PT Serif"/>
              </a:rPr>
              <a:t>Launch</a:t>
            </a:r>
            <a:endParaRPr sz="900" b="0" i="0" u="none" strike="noStrike" cap="none" dirty="0">
              <a:solidFill>
                <a:srgbClr val="202120"/>
              </a:solidFill>
              <a:latin typeface="PT Serif"/>
              <a:ea typeface="PT Serif"/>
              <a:cs typeface="PT Serif"/>
              <a:sym typeface="PT Serif"/>
            </a:endParaRPr>
          </a:p>
        </p:txBody>
      </p:sp>
      <p:sp>
        <p:nvSpPr>
          <p:cNvPr id="551" name="Google Shape;551;p7"/>
          <p:cNvSpPr/>
          <p:nvPr/>
        </p:nvSpPr>
        <p:spPr>
          <a:xfrm>
            <a:off x="11500106" y="5166017"/>
            <a:ext cx="219456" cy="22354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cxnSp>
        <p:nvCxnSpPr>
          <p:cNvPr id="552" name="Google Shape;552;p7"/>
          <p:cNvCxnSpPr/>
          <p:nvPr/>
        </p:nvCxnSpPr>
        <p:spPr>
          <a:xfrm>
            <a:off x="1461035" y="1496010"/>
            <a:ext cx="906977" cy="0"/>
          </a:xfrm>
          <a:prstGeom prst="straightConnector1">
            <a:avLst/>
          </a:prstGeom>
          <a:noFill/>
          <a:ln w="9525" cap="flat" cmpd="sng">
            <a:solidFill>
              <a:schemeClr val="dk1"/>
            </a:solidFill>
            <a:prstDash val="solid"/>
            <a:round/>
            <a:headEnd type="none" w="sm" len="sm"/>
            <a:tailEnd type="none" w="sm" len="sm"/>
          </a:ln>
        </p:spPr>
      </p:cxnSp>
      <p:cxnSp>
        <p:nvCxnSpPr>
          <p:cNvPr id="553" name="Google Shape;553;p7"/>
          <p:cNvCxnSpPr/>
          <p:nvPr/>
        </p:nvCxnSpPr>
        <p:spPr>
          <a:xfrm>
            <a:off x="2412146" y="1496010"/>
            <a:ext cx="2076955" cy="0"/>
          </a:xfrm>
          <a:prstGeom prst="straightConnector1">
            <a:avLst/>
          </a:prstGeom>
          <a:noFill/>
          <a:ln w="9525" cap="flat" cmpd="sng">
            <a:solidFill>
              <a:schemeClr val="dk1"/>
            </a:solidFill>
            <a:prstDash val="solid"/>
            <a:round/>
            <a:headEnd type="none" w="sm" len="sm"/>
            <a:tailEnd type="none" w="sm" len="sm"/>
          </a:ln>
        </p:spPr>
      </p:cxnSp>
      <p:cxnSp>
        <p:nvCxnSpPr>
          <p:cNvPr id="554" name="Google Shape;554;p7"/>
          <p:cNvCxnSpPr/>
          <p:nvPr/>
        </p:nvCxnSpPr>
        <p:spPr>
          <a:xfrm>
            <a:off x="4538975" y="1496010"/>
            <a:ext cx="2084815" cy="0"/>
          </a:xfrm>
          <a:prstGeom prst="straightConnector1">
            <a:avLst/>
          </a:prstGeom>
          <a:noFill/>
          <a:ln w="9525" cap="flat" cmpd="sng">
            <a:solidFill>
              <a:schemeClr val="dk1"/>
            </a:solidFill>
            <a:prstDash val="solid"/>
            <a:round/>
            <a:headEnd type="none" w="sm" len="sm"/>
            <a:tailEnd type="none" w="sm" len="sm"/>
          </a:ln>
        </p:spPr>
      </p:cxnSp>
      <p:cxnSp>
        <p:nvCxnSpPr>
          <p:cNvPr id="555" name="Google Shape;555;p7"/>
          <p:cNvCxnSpPr/>
          <p:nvPr/>
        </p:nvCxnSpPr>
        <p:spPr>
          <a:xfrm>
            <a:off x="6661881" y="1496010"/>
            <a:ext cx="2084815" cy="0"/>
          </a:xfrm>
          <a:prstGeom prst="straightConnector1">
            <a:avLst/>
          </a:prstGeom>
          <a:noFill/>
          <a:ln w="9525" cap="flat" cmpd="sng">
            <a:solidFill>
              <a:schemeClr val="dk1"/>
            </a:solidFill>
            <a:prstDash val="solid"/>
            <a:round/>
            <a:headEnd type="none" w="sm" len="sm"/>
            <a:tailEnd type="none" w="sm" len="sm"/>
          </a:ln>
        </p:spPr>
      </p:cxnSp>
      <p:cxnSp>
        <p:nvCxnSpPr>
          <p:cNvPr id="556" name="Google Shape;556;p7"/>
          <p:cNvCxnSpPr/>
          <p:nvPr/>
        </p:nvCxnSpPr>
        <p:spPr>
          <a:xfrm>
            <a:off x="8785723" y="1496010"/>
            <a:ext cx="1925293" cy="0"/>
          </a:xfrm>
          <a:prstGeom prst="straightConnector1">
            <a:avLst/>
          </a:prstGeom>
          <a:noFill/>
          <a:ln w="9525" cap="flat" cmpd="sng">
            <a:solidFill>
              <a:schemeClr val="dk1"/>
            </a:solidFill>
            <a:prstDash val="solid"/>
            <a:round/>
            <a:headEnd type="none" w="sm" len="sm"/>
            <a:tailEnd type="none" w="sm" len="sm"/>
          </a:ln>
        </p:spPr>
      </p:cxnSp>
      <p:cxnSp>
        <p:nvCxnSpPr>
          <p:cNvPr id="557" name="Google Shape;557;p7"/>
          <p:cNvCxnSpPr/>
          <p:nvPr/>
        </p:nvCxnSpPr>
        <p:spPr>
          <a:xfrm>
            <a:off x="10750231" y="1496010"/>
            <a:ext cx="845348" cy="0"/>
          </a:xfrm>
          <a:prstGeom prst="straightConnector1">
            <a:avLst/>
          </a:prstGeom>
          <a:noFill/>
          <a:ln w="9525" cap="flat" cmpd="sng">
            <a:solidFill>
              <a:schemeClr val="dk1"/>
            </a:solidFill>
            <a:prstDash val="solid"/>
            <a:round/>
            <a:headEnd type="none" w="sm" len="sm"/>
            <a:tailEnd type="none" w="sm" len="sm"/>
          </a:ln>
        </p:spPr>
      </p:cxnSp>
      <p:pic>
        <p:nvPicPr>
          <p:cNvPr id="558" name="Google Shape;558;p7"/>
          <p:cNvPicPr preferRelativeResize="0"/>
          <p:nvPr/>
        </p:nvPicPr>
        <p:blipFill rotWithShape="1">
          <a:blip r:embed="rId5">
            <a:alphaModFix/>
          </a:blip>
          <a:srcRect/>
          <a:stretch/>
        </p:blipFill>
        <p:spPr>
          <a:xfrm>
            <a:off x="425828" y="4569661"/>
            <a:ext cx="265176" cy="265176"/>
          </a:xfrm>
          <a:prstGeom prst="rect">
            <a:avLst/>
          </a:prstGeom>
          <a:noFill/>
          <a:ln>
            <a:noFill/>
          </a:ln>
        </p:spPr>
      </p:pic>
      <p:cxnSp>
        <p:nvCxnSpPr>
          <p:cNvPr id="559" name="Google Shape;559;p7"/>
          <p:cNvCxnSpPr/>
          <p:nvPr/>
        </p:nvCxnSpPr>
        <p:spPr>
          <a:xfrm>
            <a:off x="425828" y="5017505"/>
            <a:ext cx="11202068" cy="0"/>
          </a:xfrm>
          <a:prstGeom prst="straightConnector1">
            <a:avLst/>
          </a:prstGeom>
          <a:noFill/>
          <a:ln w="9525" cap="flat" cmpd="sng">
            <a:solidFill>
              <a:srgbClr val="747C74"/>
            </a:solidFill>
            <a:prstDash val="solid"/>
            <a:round/>
            <a:headEnd type="none" w="sm" len="sm"/>
            <a:tailEnd type="none" w="sm" len="sm"/>
          </a:ln>
        </p:spPr>
      </p:cxnSp>
      <p:sp>
        <p:nvSpPr>
          <p:cNvPr id="560" name="Google Shape;560;p7"/>
          <p:cNvSpPr/>
          <p:nvPr/>
        </p:nvSpPr>
        <p:spPr>
          <a:xfrm>
            <a:off x="425828" y="5107011"/>
            <a:ext cx="953583"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Collaboration Cycle</a:t>
            </a:r>
            <a:endParaRPr sz="900" b="1" i="0" u="none" strike="noStrike" cap="none" dirty="0">
              <a:solidFill>
                <a:srgbClr val="202120"/>
              </a:solidFill>
              <a:latin typeface="PT Serif"/>
              <a:ea typeface="PT Serif"/>
              <a:cs typeface="PT Serif"/>
              <a:sym typeface="PT Serif"/>
            </a:endParaRPr>
          </a:p>
        </p:txBody>
      </p:sp>
      <p:pic>
        <p:nvPicPr>
          <p:cNvPr id="561" name="Google Shape;561;p7"/>
          <p:cNvPicPr preferRelativeResize="0"/>
          <p:nvPr/>
        </p:nvPicPr>
        <p:blipFill rotWithShape="1">
          <a:blip r:embed="rId6">
            <a:alphaModFix/>
          </a:blip>
          <a:srcRect/>
          <a:stretch/>
        </p:blipFill>
        <p:spPr>
          <a:xfrm>
            <a:off x="425828" y="5431819"/>
            <a:ext cx="265176" cy="265176"/>
          </a:xfrm>
          <a:prstGeom prst="rect">
            <a:avLst/>
          </a:prstGeom>
          <a:noFill/>
          <a:ln>
            <a:noFill/>
          </a:ln>
        </p:spPr>
      </p:pic>
      <p:sp>
        <p:nvSpPr>
          <p:cNvPr id="562" name="Google Shape;562;p7"/>
          <p:cNvSpPr txBox="1"/>
          <p:nvPr/>
        </p:nvSpPr>
        <p:spPr>
          <a:xfrm>
            <a:off x="2402892" y="5043690"/>
            <a:ext cx="49567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Kickoff</a:t>
            </a:r>
            <a:endParaRPr sz="900" b="0" i="0" u="none" strike="noStrike" cap="none" dirty="0">
              <a:solidFill>
                <a:srgbClr val="202120"/>
              </a:solidFill>
              <a:latin typeface="PT Serif"/>
              <a:ea typeface="PT Serif"/>
              <a:cs typeface="PT Serif"/>
              <a:sym typeface="PT Serif"/>
            </a:endParaRPr>
          </a:p>
        </p:txBody>
      </p:sp>
      <p:sp>
        <p:nvSpPr>
          <p:cNvPr id="563" name="Google Shape;563;p7"/>
          <p:cNvSpPr/>
          <p:nvPr/>
        </p:nvSpPr>
        <p:spPr>
          <a:xfrm>
            <a:off x="2548718" y="5195697"/>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64" name="Google Shape;564;p7"/>
          <p:cNvSpPr txBox="1"/>
          <p:nvPr/>
        </p:nvSpPr>
        <p:spPr>
          <a:xfrm>
            <a:off x="8804660" y="5418295"/>
            <a:ext cx="961271"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Staging Review</a:t>
            </a:r>
            <a:endParaRPr sz="900" b="0" i="0" u="none" strike="noStrike" cap="none" dirty="0">
              <a:solidFill>
                <a:srgbClr val="202120"/>
              </a:solidFill>
              <a:latin typeface="PT Serif"/>
              <a:ea typeface="PT Serif"/>
              <a:cs typeface="PT Serif"/>
              <a:sym typeface="PT Serif"/>
            </a:endParaRPr>
          </a:p>
        </p:txBody>
      </p:sp>
      <p:sp>
        <p:nvSpPr>
          <p:cNvPr id="565" name="Google Shape;565;p7"/>
          <p:cNvSpPr/>
          <p:nvPr/>
        </p:nvSpPr>
        <p:spPr>
          <a:xfrm>
            <a:off x="9175567" y="5195697"/>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66" name="Google Shape;566;p7"/>
          <p:cNvSpPr txBox="1"/>
          <p:nvPr/>
        </p:nvSpPr>
        <p:spPr>
          <a:xfrm>
            <a:off x="8140566" y="5280746"/>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567" name="Google Shape;567;p7"/>
          <p:cNvSpPr txBox="1"/>
          <p:nvPr/>
        </p:nvSpPr>
        <p:spPr>
          <a:xfrm>
            <a:off x="8140566" y="5280746"/>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568" name="Google Shape;568;p7"/>
          <p:cNvSpPr txBox="1"/>
          <p:nvPr/>
        </p:nvSpPr>
        <p:spPr>
          <a:xfrm>
            <a:off x="2703954" y="5418293"/>
            <a:ext cx="57361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Research Plan Review</a:t>
            </a:r>
            <a:endParaRPr sz="900" b="0" i="0" u="none" strike="noStrike" cap="none" dirty="0">
              <a:solidFill>
                <a:srgbClr val="202120"/>
              </a:solidFill>
              <a:latin typeface="PT Serif"/>
              <a:ea typeface="PT Serif"/>
              <a:cs typeface="PT Serif"/>
              <a:sym typeface="PT Serif"/>
            </a:endParaRPr>
          </a:p>
        </p:txBody>
      </p:sp>
      <p:sp>
        <p:nvSpPr>
          <p:cNvPr id="569" name="Google Shape;569;p7"/>
          <p:cNvSpPr/>
          <p:nvPr/>
        </p:nvSpPr>
        <p:spPr>
          <a:xfrm>
            <a:off x="2695827" y="5195697"/>
            <a:ext cx="219456" cy="223548"/>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70" name="Google Shape;570;p7"/>
          <p:cNvSpPr txBox="1"/>
          <p:nvPr/>
        </p:nvSpPr>
        <p:spPr>
          <a:xfrm>
            <a:off x="6756701" y="5384341"/>
            <a:ext cx="833806" cy="2769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Contact Center Review</a:t>
            </a:r>
            <a:endParaRPr sz="900" b="0" i="0" u="none" strike="noStrike" cap="none" dirty="0">
              <a:solidFill>
                <a:srgbClr val="202120"/>
              </a:solidFill>
              <a:latin typeface="PT Serif"/>
              <a:ea typeface="PT Serif"/>
              <a:cs typeface="PT Serif"/>
              <a:sym typeface="PT Serif"/>
            </a:endParaRPr>
          </a:p>
        </p:txBody>
      </p:sp>
      <p:sp>
        <p:nvSpPr>
          <p:cNvPr id="571" name="Google Shape;571;p7"/>
          <p:cNvSpPr/>
          <p:nvPr/>
        </p:nvSpPr>
        <p:spPr>
          <a:xfrm>
            <a:off x="7063876" y="5195697"/>
            <a:ext cx="219456" cy="223548"/>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72" name="Google Shape;572;p7"/>
          <p:cNvSpPr txBox="1"/>
          <p:nvPr/>
        </p:nvSpPr>
        <p:spPr>
          <a:xfrm>
            <a:off x="3682212" y="5418137"/>
            <a:ext cx="648407" cy="276999"/>
          </a:xfrm>
          <a:prstGeom prst="rect">
            <a:avLst/>
          </a:prstGeom>
          <a:solidFill>
            <a:srgbClr val="F2F2F2"/>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Design Intent</a:t>
            </a:r>
            <a:endParaRPr sz="900" b="0" i="0" u="none" strike="noStrike" cap="none" dirty="0">
              <a:solidFill>
                <a:srgbClr val="202120"/>
              </a:solidFill>
              <a:latin typeface="PT Serif"/>
              <a:ea typeface="PT Serif"/>
              <a:cs typeface="PT Serif"/>
              <a:sym typeface="PT Serif"/>
            </a:endParaRPr>
          </a:p>
        </p:txBody>
      </p:sp>
      <p:sp>
        <p:nvSpPr>
          <p:cNvPr id="573" name="Google Shape;573;p7"/>
          <p:cNvSpPr/>
          <p:nvPr/>
        </p:nvSpPr>
        <p:spPr>
          <a:xfrm>
            <a:off x="3637752" y="5195697"/>
            <a:ext cx="219456" cy="223548"/>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74" name="Google Shape;574;p7"/>
          <p:cNvSpPr txBox="1"/>
          <p:nvPr/>
        </p:nvSpPr>
        <p:spPr>
          <a:xfrm>
            <a:off x="5673716" y="5435395"/>
            <a:ext cx="833806" cy="2769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Midpoint Review </a:t>
            </a:r>
            <a:endParaRPr sz="900" b="0" i="0" u="none" strike="noStrike" cap="none" dirty="0">
              <a:solidFill>
                <a:srgbClr val="202120"/>
              </a:solidFill>
              <a:latin typeface="PT Serif"/>
              <a:ea typeface="PT Serif"/>
              <a:cs typeface="PT Serif"/>
              <a:sym typeface="PT Serif"/>
            </a:endParaRPr>
          </a:p>
        </p:txBody>
      </p:sp>
      <p:sp>
        <p:nvSpPr>
          <p:cNvPr id="575" name="Google Shape;575;p7"/>
          <p:cNvSpPr/>
          <p:nvPr/>
        </p:nvSpPr>
        <p:spPr>
          <a:xfrm>
            <a:off x="5980891" y="5195697"/>
            <a:ext cx="219456" cy="223548"/>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76" name="Google Shape;576;p7"/>
          <p:cNvSpPr txBox="1"/>
          <p:nvPr/>
        </p:nvSpPr>
        <p:spPr>
          <a:xfrm>
            <a:off x="4651859" y="5394652"/>
            <a:ext cx="871131"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Research Plan Review #2 (wireframes)</a:t>
            </a:r>
            <a:endParaRPr sz="900" b="0" i="0" u="none" strike="noStrike" cap="none" dirty="0">
              <a:solidFill>
                <a:srgbClr val="202120"/>
              </a:solidFill>
              <a:latin typeface="PT Serif"/>
              <a:ea typeface="PT Serif"/>
              <a:cs typeface="PT Serif"/>
              <a:sym typeface="PT Serif"/>
            </a:endParaRPr>
          </a:p>
        </p:txBody>
      </p:sp>
      <p:sp>
        <p:nvSpPr>
          <p:cNvPr id="577" name="Google Shape;577;p7"/>
          <p:cNvSpPr/>
          <p:nvPr/>
        </p:nvSpPr>
        <p:spPr>
          <a:xfrm>
            <a:off x="4977696" y="5195697"/>
            <a:ext cx="219456" cy="223548"/>
          </a:xfrm>
          <a:prstGeom prst="diamond">
            <a:avLst/>
          </a:prstGeom>
          <a:solidFill>
            <a:srgbClr val="00B05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78" name="Google Shape;578;p7"/>
          <p:cNvSpPr txBox="1"/>
          <p:nvPr/>
        </p:nvSpPr>
        <p:spPr>
          <a:xfrm>
            <a:off x="7779123" y="5431820"/>
            <a:ext cx="913720" cy="2769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Privacy &amp; Security review</a:t>
            </a:r>
            <a:endParaRPr sz="900" b="0" i="0" u="none" strike="noStrike" cap="none" dirty="0">
              <a:solidFill>
                <a:srgbClr val="202120"/>
              </a:solidFill>
              <a:latin typeface="PT Serif"/>
              <a:ea typeface="PT Serif"/>
              <a:cs typeface="PT Serif"/>
              <a:sym typeface="PT Serif"/>
            </a:endParaRPr>
          </a:p>
        </p:txBody>
      </p:sp>
      <p:sp>
        <p:nvSpPr>
          <p:cNvPr id="579" name="Google Shape;579;p7"/>
          <p:cNvSpPr/>
          <p:nvPr/>
        </p:nvSpPr>
        <p:spPr>
          <a:xfrm>
            <a:off x="8126255" y="5195697"/>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80" name="Google Shape;580;p7"/>
          <p:cNvSpPr txBox="1"/>
          <p:nvPr/>
        </p:nvSpPr>
        <p:spPr>
          <a:xfrm>
            <a:off x="3327817" y="5060983"/>
            <a:ext cx="108491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Analytics Review</a:t>
            </a:r>
            <a:endParaRPr sz="900" b="0" i="0" u="none" strike="noStrike" cap="none" dirty="0">
              <a:solidFill>
                <a:srgbClr val="202120"/>
              </a:solidFill>
              <a:latin typeface="PT Serif"/>
              <a:ea typeface="PT Serif"/>
              <a:cs typeface="PT Serif"/>
              <a:sym typeface="PT Serif"/>
            </a:endParaRPr>
          </a:p>
        </p:txBody>
      </p:sp>
      <p:sp>
        <p:nvSpPr>
          <p:cNvPr id="581" name="Google Shape;581;p7"/>
          <p:cNvSpPr/>
          <p:nvPr/>
        </p:nvSpPr>
        <p:spPr>
          <a:xfrm>
            <a:off x="3473641" y="5195697"/>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82" name="Google Shape;582;p7"/>
          <p:cNvSpPr/>
          <p:nvPr/>
        </p:nvSpPr>
        <p:spPr>
          <a:xfrm>
            <a:off x="1460414" y="1986642"/>
            <a:ext cx="3057944" cy="3888928"/>
          </a:xfrm>
          <a:prstGeom prst="rect">
            <a:avLst/>
          </a:prstGeom>
          <a:solidFill>
            <a:srgbClr val="F2F2F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dirty="0">
              <a:solidFill>
                <a:srgbClr val="FDFFFD"/>
              </a:solidFill>
              <a:latin typeface="PT Serif"/>
              <a:ea typeface="PT Serif"/>
              <a:cs typeface="PT Serif"/>
              <a:sym typeface="PT Serif"/>
            </a:endParaRPr>
          </a:p>
        </p:txBody>
      </p:sp>
      <p:sp>
        <p:nvSpPr>
          <p:cNvPr id="583" name="Google Shape;583;p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7</a:t>
            </a:fld>
            <a:endParaRPr sz="1200" b="0" i="0" u="none" strike="noStrike" cap="none" dirty="0">
              <a:solidFill>
                <a:srgbClr val="8A8A8A"/>
              </a:solidFill>
              <a:latin typeface="Source Sans Pro"/>
              <a:ea typeface="Source Sans Pro"/>
              <a:cs typeface="Source Sans Pro"/>
              <a:sym typeface="Source Sans Pro"/>
            </a:endParaRPr>
          </a:p>
        </p:txBody>
      </p:sp>
      <p:sp>
        <p:nvSpPr>
          <p:cNvPr id="584" name="Google Shape;584;p7"/>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grpSp>
        <p:nvGrpSpPr>
          <p:cNvPr id="585" name="Google Shape;585;p7"/>
          <p:cNvGrpSpPr/>
          <p:nvPr/>
        </p:nvGrpSpPr>
        <p:grpSpPr>
          <a:xfrm>
            <a:off x="3858943" y="988066"/>
            <a:ext cx="1301794" cy="4876534"/>
            <a:chOff x="4987925" y="1356644"/>
            <a:chExt cx="1365250" cy="5070716"/>
          </a:xfrm>
        </p:grpSpPr>
        <p:cxnSp>
          <p:nvCxnSpPr>
            <p:cNvPr id="586" name="Google Shape;586;p7"/>
            <p:cNvCxnSpPr/>
            <p:nvPr/>
          </p:nvCxnSpPr>
          <p:spPr>
            <a:xfrm>
              <a:off x="5674559" y="1552150"/>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587" name="Google Shape;587;p7"/>
            <p:cNvGrpSpPr/>
            <p:nvPr/>
          </p:nvGrpSpPr>
          <p:grpSpPr>
            <a:xfrm>
              <a:off x="4987925" y="1356644"/>
              <a:ext cx="1365250" cy="472156"/>
              <a:chOff x="5108575" y="1388394"/>
              <a:chExt cx="1365250" cy="472156"/>
            </a:xfrm>
          </p:grpSpPr>
          <p:sp>
            <p:nvSpPr>
              <p:cNvPr id="588" name="Google Shape;588;p7"/>
              <p:cNvSpPr/>
              <p:nvPr/>
            </p:nvSpPr>
            <p:spPr>
              <a:xfrm>
                <a:off x="5108575" y="1388394"/>
                <a:ext cx="1365250" cy="3937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Source Sans Pro"/>
                    <a:ea typeface="Source Sans Pro"/>
                    <a:cs typeface="Source Sans Pro"/>
                    <a:sym typeface="Source Sans Pro"/>
                  </a:rPr>
                  <a:t>We are here</a:t>
                </a:r>
                <a:endParaRPr sz="1400" b="0" i="0" u="none" strike="noStrike" cap="none" dirty="0">
                  <a:solidFill>
                    <a:schemeClr val="dk1"/>
                  </a:solidFill>
                  <a:latin typeface="Arial"/>
                  <a:ea typeface="Arial"/>
                  <a:cs typeface="Arial"/>
                  <a:sym typeface="Arial"/>
                </a:endParaRPr>
              </a:p>
            </p:txBody>
          </p:sp>
          <p:sp>
            <p:nvSpPr>
              <p:cNvPr id="589" name="Google Shape;589;p7"/>
              <p:cNvSpPr/>
              <p:nvPr/>
            </p:nvSpPr>
            <p:spPr>
              <a:xfrm rot="10800000">
                <a:off x="5711698" y="1778000"/>
                <a:ext cx="171449" cy="82550"/>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8</a:t>
            </a:fld>
            <a:endParaRPr sz="1200" b="0" i="0" u="none" strike="noStrike" cap="none" dirty="0">
              <a:solidFill>
                <a:srgbClr val="8A8A8A"/>
              </a:solidFill>
              <a:latin typeface="Source Sans Pro"/>
              <a:ea typeface="Source Sans Pro"/>
              <a:cs typeface="Source Sans Pro"/>
              <a:sym typeface="Source Sans Pro"/>
            </a:endParaRPr>
          </a:p>
        </p:txBody>
      </p:sp>
      <p:sp>
        <p:nvSpPr>
          <p:cNvPr id="595" name="Google Shape;595;p8"/>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sp>
        <p:nvSpPr>
          <p:cNvPr id="596" name="Google Shape;596;p8"/>
          <p:cNvSpPr txBox="1"/>
          <p:nvPr/>
        </p:nvSpPr>
        <p:spPr>
          <a:xfrm>
            <a:off x="341313" y="2771775"/>
            <a:ext cx="7262812" cy="9140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lt1"/>
              </a:buClr>
              <a:buSzPts val="6600"/>
              <a:buFont typeface="PT Serif"/>
              <a:buNone/>
            </a:pPr>
            <a:r>
              <a:rPr lang="en-US" sz="6600" b="0" i="0" u="none" strike="noStrike" cap="none" dirty="0">
                <a:solidFill>
                  <a:schemeClr val="lt1"/>
                </a:solidFill>
                <a:latin typeface="PT Serif"/>
                <a:ea typeface="PT Serif"/>
                <a:cs typeface="PT Serif"/>
                <a:sym typeface="PT Serif"/>
              </a:rPr>
              <a:t>Sprint 1</a:t>
            </a:r>
            <a:endParaRPr dirty="0"/>
          </a:p>
        </p:txBody>
      </p:sp>
      <p:sp>
        <p:nvSpPr>
          <p:cNvPr id="597" name="Google Shape;597;p8"/>
          <p:cNvSpPr txBox="1"/>
          <p:nvPr/>
        </p:nvSpPr>
        <p:spPr>
          <a:xfrm>
            <a:off x="341868" y="2358837"/>
            <a:ext cx="4246607" cy="51905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1400" b="0" i="0" u="none" strike="noStrike" cap="none" dirty="0">
                <a:solidFill>
                  <a:srgbClr val="F0F1F0"/>
                </a:solidFill>
                <a:latin typeface="Source Sans Pro"/>
                <a:ea typeface="Source Sans Pro"/>
                <a:cs typeface="Source Sans Pro"/>
                <a:sym typeface="Source Sans Pro"/>
              </a:rPr>
              <a:t>SPRINT 1 DEMO</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
          <p:cNvSpPr/>
          <p:nvPr/>
        </p:nvSpPr>
        <p:spPr>
          <a:xfrm>
            <a:off x="1826303" y="5007996"/>
            <a:ext cx="9945534" cy="268941"/>
          </a:xfrm>
          <a:prstGeom prst="rect">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603" name="Google Shape;603;p9"/>
          <p:cNvSpPr/>
          <p:nvPr/>
        </p:nvSpPr>
        <p:spPr>
          <a:xfrm>
            <a:off x="1826304" y="3592854"/>
            <a:ext cx="9946596" cy="268941"/>
          </a:xfrm>
          <a:prstGeom prst="rect">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604" name="Google Shape;604;p9"/>
          <p:cNvSpPr/>
          <p:nvPr/>
        </p:nvSpPr>
        <p:spPr>
          <a:xfrm>
            <a:off x="1826305" y="2888414"/>
            <a:ext cx="9945532" cy="268941"/>
          </a:xfrm>
          <a:prstGeom prst="rect">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605" name="Google Shape;605;p9"/>
          <p:cNvSpPr txBox="1">
            <a:spLocks noGrp="1"/>
          </p:cNvSpPr>
          <p:nvPr>
            <p:ph type="title"/>
          </p:nvPr>
        </p:nvSpPr>
        <p:spPr>
          <a:xfrm>
            <a:off x="430212" y="373063"/>
            <a:ext cx="11353800" cy="51398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dirty="0"/>
              <a:t>Agenda for today’s Demo</a:t>
            </a:r>
            <a:endParaRPr dirty="0"/>
          </a:p>
        </p:txBody>
      </p:sp>
      <p:sp>
        <p:nvSpPr>
          <p:cNvPr id="606" name="Google Shape;606;p9"/>
          <p:cNvSpPr txBox="1"/>
          <p:nvPr/>
        </p:nvSpPr>
        <p:spPr>
          <a:xfrm>
            <a:off x="406400" y="1194081"/>
            <a:ext cx="10318750" cy="54076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1600" i="0" u="none" strike="noStrike" cap="none" dirty="0">
                <a:solidFill>
                  <a:schemeClr val="accent2"/>
                </a:solidFill>
                <a:latin typeface="PT Serif"/>
                <a:ea typeface="PT Serif"/>
                <a:cs typeface="PT Serif"/>
                <a:sym typeface="PT Serif"/>
              </a:rPr>
              <a:t>Sprint Goal:</a:t>
            </a:r>
            <a:r>
              <a:rPr lang="en-US" sz="1600" i="0" u="none" strike="noStrike" cap="none" dirty="0">
                <a:solidFill>
                  <a:schemeClr val="dk2"/>
                </a:solidFill>
                <a:latin typeface="PT Serif"/>
                <a:ea typeface="PT Serif"/>
                <a:cs typeface="PT Serif"/>
                <a:sym typeface="PT Serif"/>
              </a:rPr>
              <a:t> </a:t>
            </a:r>
            <a:r>
              <a:rPr lang="en-US" sz="1600" b="0" i="0" u="none" strike="noStrike" cap="none" dirty="0">
                <a:solidFill>
                  <a:schemeClr val="dk2"/>
                </a:solidFill>
                <a:latin typeface="PT Serif"/>
                <a:ea typeface="PT Serif"/>
                <a:cs typeface="PT Serif"/>
                <a:sym typeface="PT Serif"/>
              </a:rPr>
              <a:t>Sprint 1 was focused on discovery to understand the current state and draft out what would be in the future state and how we would build it</a:t>
            </a:r>
            <a:endParaRPr sz="1400" b="0" i="0" u="none" strike="noStrike" cap="none" dirty="0">
              <a:solidFill>
                <a:schemeClr val="dk2"/>
              </a:solidFill>
              <a:latin typeface="Arial"/>
              <a:ea typeface="Arial"/>
              <a:cs typeface="Arial"/>
              <a:sym typeface="Arial"/>
            </a:endParaRPr>
          </a:p>
        </p:txBody>
      </p:sp>
      <p:cxnSp>
        <p:nvCxnSpPr>
          <p:cNvPr id="607" name="Google Shape;607;p9"/>
          <p:cNvCxnSpPr>
            <a:cxnSpLocks/>
          </p:cNvCxnSpPr>
          <p:nvPr/>
        </p:nvCxnSpPr>
        <p:spPr>
          <a:xfrm>
            <a:off x="406400" y="3220545"/>
            <a:ext cx="11365437" cy="19049"/>
          </a:xfrm>
          <a:prstGeom prst="straightConnector1">
            <a:avLst/>
          </a:prstGeom>
          <a:noFill/>
          <a:ln w="9525" cap="flat" cmpd="sng">
            <a:solidFill>
              <a:srgbClr val="747C74"/>
            </a:solidFill>
            <a:prstDash val="dot"/>
            <a:round/>
            <a:headEnd type="none" w="sm" len="sm"/>
            <a:tailEnd type="none" w="sm" len="sm"/>
          </a:ln>
        </p:spPr>
      </p:cxnSp>
      <p:cxnSp>
        <p:nvCxnSpPr>
          <p:cNvPr id="608" name="Google Shape;608;p9"/>
          <p:cNvCxnSpPr>
            <a:cxnSpLocks/>
          </p:cNvCxnSpPr>
          <p:nvPr/>
        </p:nvCxnSpPr>
        <p:spPr>
          <a:xfrm>
            <a:off x="419100" y="4526880"/>
            <a:ext cx="11353800" cy="0"/>
          </a:xfrm>
          <a:prstGeom prst="straightConnector1">
            <a:avLst/>
          </a:prstGeom>
          <a:noFill/>
          <a:ln w="9525" cap="flat" cmpd="sng">
            <a:solidFill>
              <a:srgbClr val="747C74"/>
            </a:solidFill>
            <a:prstDash val="dot"/>
            <a:round/>
            <a:headEnd type="none" w="sm" len="sm"/>
            <a:tailEnd type="none" w="sm" len="sm"/>
          </a:ln>
        </p:spPr>
      </p:cxnSp>
      <p:sp>
        <p:nvSpPr>
          <p:cNvPr id="609" name="Google Shape;609;p9"/>
          <p:cNvSpPr/>
          <p:nvPr/>
        </p:nvSpPr>
        <p:spPr>
          <a:xfrm>
            <a:off x="419100" y="3345229"/>
            <a:ext cx="228600" cy="225372"/>
          </a:xfrm>
          <a:prstGeom prst="ellipse">
            <a:avLst/>
          </a:prstGeom>
          <a:solidFill>
            <a:srgbClr val="014479"/>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1" u="none" strike="noStrike" cap="none" dirty="0">
                <a:solidFill>
                  <a:srgbClr val="FDFFFD"/>
                </a:solidFill>
                <a:latin typeface="Source Sans Pro Semibold" panose="020B0503030403020204" pitchFamily="34" charset="0"/>
                <a:ea typeface="PT Serif"/>
                <a:cs typeface="PT Serif"/>
                <a:sym typeface="PT Serif"/>
              </a:rPr>
              <a:t>2</a:t>
            </a:r>
            <a:endParaRPr sz="1000" b="1" u="none" strike="noStrike" cap="none" dirty="0">
              <a:solidFill>
                <a:srgbClr val="000000"/>
              </a:solidFill>
              <a:latin typeface="Source Sans Pro Semibold" panose="020B0503030403020204" pitchFamily="34" charset="0"/>
              <a:sym typeface="Arial"/>
            </a:endParaRPr>
          </a:p>
        </p:txBody>
      </p:sp>
      <p:sp>
        <p:nvSpPr>
          <p:cNvPr id="610" name="Google Shape;610;p9"/>
          <p:cNvSpPr txBox="1"/>
          <p:nvPr/>
        </p:nvSpPr>
        <p:spPr>
          <a:xfrm>
            <a:off x="727480" y="3371280"/>
            <a:ext cx="88808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2736"/>
              <a:buFont typeface="PT Serif"/>
              <a:buNone/>
            </a:pPr>
            <a:r>
              <a:rPr lang="en-US" sz="1400" b="0" i="0" u="none" strike="noStrike" cap="none" dirty="0">
                <a:solidFill>
                  <a:srgbClr val="0467B8"/>
                </a:solidFill>
                <a:latin typeface="Source Sans Pro"/>
                <a:ea typeface="Source Sans Pro"/>
                <a:cs typeface="Source Sans Pro"/>
                <a:sym typeface="Source Sans Pro"/>
              </a:rPr>
              <a:t>DESIGN</a:t>
            </a:r>
            <a:endParaRPr sz="1200" b="0" i="0" u="none" strike="noStrike" cap="none" dirty="0">
              <a:solidFill>
                <a:srgbClr val="0467B8"/>
              </a:solidFill>
              <a:latin typeface="Source Sans Pro"/>
              <a:ea typeface="Source Sans Pro"/>
              <a:cs typeface="Source Sans Pro"/>
              <a:sym typeface="Source Sans Pro"/>
            </a:endParaRPr>
          </a:p>
        </p:txBody>
      </p:sp>
      <p:sp>
        <p:nvSpPr>
          <p:cNvPr id="611" name="Google Shape;611;p9"/>
          <p:cNvSpPr txBox="1"/>
          <p:nvPr/>
        </p:nvSpPr>
        <p:spPr>
          <a:xfrm>
            <a:off x="1855263" y="3345229"/>
            <a:ext cx="8652814" cy="1092607"/>
          </a:xfrm>
          <a:prstGeom prst="rect">
            <a:avLst/>
          </a:prstGeom>
          <a:noFill/>
          <a:ln>
            <a:noFill/>
          </a:ln>
        </p:spPr>
        <p:txBody>
          <a:bodyPr spcFirstLastPara="1" wrap="square" lIns="0" tIns="0" rIns="0" bIns="0" anchor="t" anchorCtr="0">
            <a:spAutoFit/>
          </a:bodyPr>
          <a:lstStyle/>
          <a:p>
            <a:pPr marL="228600" marR="0" lvl="0" indent="-228600" algn="l" rtl="0">
              <a:lnSpc>
                <a:spcPct val="100000"/>
              </a:lnSpc>
              <a:spcBef>
                <a:spcPts val="0"/>
              </a:spcBef>
              <a:spcAft>
                <a:spcPts val="0"/>
              </a:spcAft>
              <a:buClr>
                <a:schemeClr val="dk2"/>
              </a:buClr>
              <a:buSzPts val="1600"/>
              <a:buFont typeface="Calibri"/>
              <a:buAutoNum type="alphaUcPeriod"/>
            </a:pPr>
            <a:r>
              <a:rPr lang="en-US" sz="1400" b="0" i="0" u="none" strike="noStrike" cap="none" dirty="0">
                <a:solidFill>
                  <a:schemeClr val="dk2"/>
                </a:solidFill>
                <a:latin typeface="PT Serif"/>
                <a:ea typeface="PT Serif"/>
                <a:cs typeface="PT Serif"/>
                <a:sym typeface="PT Serif"/>
              </a:rPr>
              <a:t>Draft the user flow and decision paths of how a Veteran would access the form </a:t>
            </a: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600"/>
              </a:spcBef>
              <a:spcAft>
                <a:spcPts val="0"/>
              </a:spcAft>
              <a:buClr>
                <a:schemeClr val="dk2"/>
              </a:buClr>
              <a:buSzPts val="1600"/>
              <a:buFont typeface="Calibri"/>
              <a:buAutoNum type="alphaUcPeriod"/>
            </a:pPr>
            <a:r>
              <a:rPr lang="en-US" sz="1400" b="0" i="0" u="none" strike="noStrike" cap="none" dirty="0">
                <a:solidFill>
                  <a:schemeClr val="dk2"/>
                </a:solidFill>
                <a:latin typeface="PT Serif"/>
                <a:ea typeface="PT Serif"/>
                <a:cs typeface="PT Serif"/>
                <a:sym typeface="PT Serif"/>
              </a:rPr>
              <a:t>Illustrate key moments in the Veteran happy path for future state </a:t>
            </a: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600"/>
              </a:spcBef>
              <a:spcAft>
                <a:spcPts val="0"/>
              </a:spcAft>
              <a:buClr>
                <a:schemeClr val="dk2"/>
              </a:buClr>
              <a:buSzPts val="1600"/>
              <a:buFont typeface="Calibri"/>
              <a:buAutoNum type="alphaUcPeriod"/>
            </a:pPr>
            <a:r>
              <a:rPr lang="en-US" sz="1400" b="0" i="0" u="none" strike="noStrike" cap="none" dirty="0">
                <a:solidFill>
                  <a:schemeClr val="dk2"/>
                </a:solidFill>
                <a:latin typeface="PT Serif"/>
                <a:ea typeface="PT Serif"/>
                <a:cs typeface="PT Serif"/>
                <a:sym typeface="PT Serif"/>
              </a:rPr>
              <a:t>Write content for 1095-B pages</a:t>
            </a: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600"/>
              </a:spcBef>
              <a:spcAft>
                <a:spcPts val="0"/>
              </a:spcAft>
              <a:buClr>
                <a:schemeClr val="dk2"/>
              </a:buClr>
              <a:buSzPts val="1600"/>
              <a:buFont typeface="Calibri"/>
              <a:buAutoNum type="alphaUcPeriod"/>
            </a:pPr>
            <a:r>
              <a:rPr lang="en-US" sz="1400" b="0" i="0" u="none" strike="noStrike" cap="none" dirty="0">
                <a:solidFill>
                  <a:schemeClr val="dk2"/>
                </a:solidFill>
                <a:latin typeface="PT Serif"/>
                <a:ea typeface="PT Serif"/>
                <a:cs typeface="PT Serif"/>
                <a:sym typeface="PT Serif"/>
              </a:rPr>
              <a:t>Prepare for user research by creating the documentation needed to conduct research</a:t>
            </a:r>
            <a:endParaRPr sz="1400" b="0" i="0" u="none" strike="noStrike" cap="none" dirty="0">
              <a:solidFill>
                <a:schemeClr val="dk2"/>
              </a:solidFill>
              <a:latin typeface="PT Serif"/>
              <a:ea typeface="PT Serif"/>
              <a:cs typeface="PT Serif"/>
              <a:sym typeface="PT Serif"/>
            </a:endParaRPr>
          </a:p>
        </p:txBody>
      </p:sp>
      <p:sp>
        <p:nvSpPr>
          <p:cNvPr id="612" name="Google Shape;612;p9"/>
          <p:cNvSpPr txBox="1"/>
          <p:nvPr/>
        </p:nvSpPr>
        <p:spPr>
          <a:xfrm>
            <a:off x="727480" y="4709367"/>
            <a:ext cx="88808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2736"/>
              <a:buFont typeface="PT Serif"/>
              <a:buNone/>
            </a:pPr>
            <a:r>
              <a:rPr lang="en-US" sz="1400" b="0" i="0" u="none" strike="noStrike" cap="none" dirty="0">
                <a:solidFill>
                  <a:srgbClr val="0467B8"/>
                </a:solidFill>
                <a:latin typeface="Source Sans Pro"/>
                <a:ea typeface="Source Sans Pro"/>
                <a:cs typeface="Source Sans Pro"/>
                <a:sym typeface="Source Sans Pro"/>
              </a:rPr>
              <a:t>TECH</a:t>
            </a:r>
            <a:endParaRPr sz="1200" b="0" i="0" u="none" strike="noStrike" cap="none" dirty="0">
              <a:solidFill>
                <a:srgbClr val="0467B8"/>
              </a:solidFill>
              <a:latin typeface="Source Sans Pro"/>
              <a:ea typeface="Source Sans Pro"/>
              <a:cs typeface="Source Sans Pro"/>
              <a:sym typeface="Source Sans Pro"/>
            </a:endParaRPr>
          </a:p>
        </p:txBody>
      </p:sp>
      <p:sp>
        <p:nvSpPr>
          <p:cNvPr id="613" name="Google Shape;613;p9"/>
          <p:cNvSpPr txBox="1"/>
          <p:nvPr/>
        </p:nvSpPr>
        <p:spPr>
          <a:xfrm>
            <a:off x="1855263" y="4746815"/>
            <a:ext cx="8869887" cy="507831"/>
          </a:xfrm>
          <a:prstGeom prst="rect">
            <a:avLst/>
          </a:prstGeom>
          <a:noFill/>
          <a:ln>
            <a:noFill/>
          </a:ln>
        </p:spPr>
        <p:txBody>
          <a:bodyPr spcFirstLastPara="1" wrap="square" lIns="0" tIns="0" rIns="0" bIns="0" anchor="t" anchorCtr="0">
            <a:spAutoFit/>
          </a:bodyPr>
          <a:lstStyle/>
          <a:p>
            <a:pPr marL="228600" marR="0" lvl="0" indent="-228600" algn="l" rtl="0">
              <a:lnSpc>
                <a:spcPct val="100000"/>
              </a:lnSpc>
              <a:spcBef>
                <a:spcPts val="0"/>
              </a:spcBef>
              <a:spcAft>
                <a:spcPts val="0"/>
              </a:spcAft>
              <a:buClr>
                <a:schemeClr val="dk2"/>
              </a:buClr>
              <a:buSzPts val="1600"/>
              <a:buFont typeface="Calibri"/>
              <a:buAutoNum type="alphaUcPeriod"/>
            </a:pPr>
            <a:r>
              <a:rPr lang="en-US" sz="1400" b="0" i="0" u="none" strike="noStrike" cap="none" dirty="0">
                <a:solidFill>
                  <a:schemeClr val="dk2"/>
                </a:solidFill>
                <a:latin typeface="PT Serif"/>
                <a:ea typeface="PT Serif"/>
                <a:cs typeface="PT Serif"/>
                <a:sym typeface="PT Serif"/>
              </a:rPr>
              <a:t>Conduct data discovery to understand where the data sits and what systems house the data we need </a:t>
            </a: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600"/>
              </a:spcBef>
              <a:spcAft>
                <a:spcPts val="0"/>
              </a:spcAft>
              <a:buClr>
                <a:schemeClr val="dk2"/>
              </a:buClr>
              <a:buSzPts val="1600"/>
              <a:buFont typeface="Calibri"/>
              <a:buAutoNum type="alphaUcPeriod"/>
            </a:pPr>
            <a:r>
              <a:rPr lang="en-US" sz="1400" b="0" i="0" u="none" strike="noStrike" cap="none" dirty="0">
                <a:solidFill>
                  <a:schemeClr val="dk2"/>
                </a:solidFill>
                <a:latin typeface="PT Serif"/>
                <a:ea typeface="PT Serif"/>
                <a:cs typeface="PT Serif"/>
                <a:sym typeface="PT Serif"/>
              </a:rPr>
              <a:t>Map out how the data flows through the systems in current state and how we would pull it in future state</a:t>
            </a:r>
            <a:endParaRPr sz="1400" b="0" i="0" u="none" strike="noStrike" cap="none" dirty="0">
              <a:solidFill>
                <a:schemeClr val="dk2"/>
              </a:solidFill>
              <a:latin typeface="PT Serif"/>
              <a:ea typeface="PT Serif"/>
              <a:cs typeface="PT Serif"/>
              <a:sym typeface="PT Serif"/>
            </a:endParaRPr>
          </a:p>
        </p:txBody>
      </p:sp>
      <p:sp>
        <p:nvSpPr>
          <p:cNvPr id="614" name="Google Shape;614;p9"/>
          <p:cNvSpPr/>
          <p:nvPr/>
        </p:nvSpPr>
        <p:spPr>
          <a:xfrm>
            <a:off x="419100" y="4683315"/>
            <a:ext cx="228600" cy="225372"/>
          </a:xfrm>
          <a:prstGeom prst="ellipse">
            <a:avLst/>
          </a:prstGeom>
          <a:solidFill>
            <a:srgbClr val="014479"/>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1" u="none" strike="noStrike" cap="none" dirty="0">
                <a:solidFill>
                  <a:srgbClr val="FDFFFD"/>
                </a:solidFill>
                <a:latin typeface="Source Sans Pro Semibold" panose="020B0503030403020204" pitchFamily="34" charset="0"/>
                <a:ea typeface="PT Serif"/>
                <a:cs typeface="PT Serif"/>
                <a:sym typeface="PT Serif"/>
              </a:rPr>
              <a:t>3</a:t>
            </a:r>
            <a:endParaRPr sz="1000" b="1" u="none" strike="noStrike" cap="none" dirty="0">
              <a:solidFill>
                <a:srgbClr val="000000"/>
              </a:solidFill>
              <a:latin typeface="Source Sans Pro Semibold" panose="020B0503030403020204" pitchFamily="34" charset="0"/>
              <a:sym typeface="Arial"/>
            </a:endParaRPr>
          </a:p>
        </p:txBody>
      </p:sp>
      <p:sp>
        <p:nvSpPr>
          <p:cNvPr id="615" name="Google Shape;615;p9"/>
          <p:cNvSpPr/>
          <p:nvPr/>
        </p:nvSpPr>
        <p:spPr>
          <a:xfrm>
            <a:off x="419100" y="2330309"/>
            <a:ext cx="228600" cy="225372"/>
          </a:xfrm>
          <a:prstGeom prst="ellipse">
            <a:avLst/>
          </a:prstGeom>
          <a:solidFill>
            <a:srgbClr val="014479"/>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1" u="none" strike="noStrike" cap="none" dirty="0">
                <a:solidFill>
                  <a:srgbClr val="FDFFFD"/>
                </a:solidFill>
                <a:latin typeface="Source Sans Pro Semibold" panose="020B0503030403020204" pitchFamily="34" charset="0"/>
                <a:ea typeface="PT Serif"/>
                <a:cs typeface="PT Serif"/>
                <a:sym typeface="PT Serif"/>
              </a:rPr>
              <a:t>1</a:t>
            </a:r>
            <a:endParaRPr sz="1000" b="1" u="none" strike="noStrike" cap="none" dirty="0">
              <a:solidFill>
                <a:srgbClr val="000000"/>
              </a:solidFill>
              <a:latin typeface="Source Sans Pro Semibold" panose="020B0503030403020204" pitchFamily="34" charset="0"/>
              <a:sym typeface="Arial"/>
            </a:endParaRPr>
          </a:p>
        </p:txBody>
      </p:sp>
      <p:sp>
        <p:nvSpPr>
          <p:cNvPr id="616" name="Google Shape;616;p9"/>
          <p:cNvSpPr txBox="1"/>
          <p:nvPr/>
        </p:nvSpPr>
        <p:spPr>
          <a:xfrm>
            <a:off x="727480" y="2343335"/>
            <a:ext cx="888085"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2736"/>
              <a:buFont typeface="PT Serif"/>
              <a:buNone/>
            </a:pPr>
            <a:r>
              <a:rPr lang="en-US" sz="1400" b="0" i="0" u="none" strike="noStrike" cap="none" dirty="0">
                <a:solidFill>
                  <a:srgbClr val="0467B8"/>
                </a:solidFill>
                <a:latin typeface="Source Sans Pro"/>
                <a:ea typeface="Source Sans Pro"/>
                <a:cs typeface="Source Sans Pro"/>
                <a:sym typeface="Source Sans Pro"/>
              </a:rPr>
              <a:t>PRODUCT</a:t>
            </a:r>
            <a:endParaRPr sz="1200" b="0" i="0" u="none" strike="noStrike" cap="none" dirty="0">
              <a:solidFill>
                <a:srgbClr val="0467B8"/>
              </a:solidFill>
              <a:latin typeface="Source Sans Pro"/>
              <a:ea typeface="Source Sans Pro"/>
              <a:cs typeface="Source Sans Pro"/>
              <a:sym typeface="Source Sans Pro"/>
            </a:endParaRPr>
          </a:p>
        </p:txBody>
      </p:sp>
      <p:sp>
        <p:nvSpPr>
          <p:cNvPr id="617" name="Google Shape;617;p9"/>
          <p:cNvSpPr txBox="1"/>
          <p:nvPr/>
        </p:nvSpPr>
        <p:spPr>
          <a:xfrm>
            <a:off x="1855263" y="2336712"/>
            <a:ext cx="8436327" cy="793816"/>
          </a:xfrm>
          <a:prstGeom prst="rect">
            <a:avLst/>
          </a:prstGeom>
          <a:noFill/>
          <a:ln>
            <a:noFill/>
          </a:ln>
        </p:spPr>
        <p:txBody>
          <a:bodyPr spcFirstLastPara="1" wrap="square" lIns="0" tIns="0" rIns="0" bIns="0" anchor="t" anchorCtr="0">
            <a:spAutoFit/>
          </a:bodyPr>
          <a:lstStyle/>
          <a:p>
            <a:pPr marL="228600" marR="0" lvl="0" indent="-228600" algn="l" rtl="0">
              <a:lnSpc>
                <a:spcPct val="100000"/>
              </a:lnSpc>
              <a:spcBef>
                <a:spcPts val="0"/>
              </a:spcBef>
              <a:spcAft>
                <a:spcPts val="0"/>
              </a:spcAft>
              <a:buClr>
                <a:schemeClr val="dk2"/>
              </a:buClr>
              <a:buSzPts val="1600"/>
              <a:buFont typeface="Calibri"/>
              <a:buAutoNum type="alphaUcPeriod"/>
            </a:pPr>
            <a:r>
              <a:rPr lang="en-US" sz="1400" b="0" i="0" u="none" strike="noStrike" cap="none" dirty="0">
                <a:solidFill>
                  <a:schemeClr val="dk2"/>
                </a:solidFill>
                <a:latin typeface="PT Serif"/>
                <a:ea typeface="PT Serif"/>
                <a:cs typeface="PT Serif"/>
                <a:sym typeface="PT Serif"/>
              </a:rPr>
              <a:t>Conduct product discovery through stakeholder interviews to pull insights</a:t>
            </a: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600"/>
              </a:spcBef>
              <a:spcAft>
                <a:spcPts val="0"/>
              </a:spcAft>
              <a:buClr>
                <a:schemeClr val="dk2"/>
              </a:buClr>
              <a:buSzPts val="1600"/>
              <a:buFont typeface="Calibri"/>
              <a:buAutoNum type="alphaUcPeriod"/>
            </a:pPr>
            <a:r>
              <a:rPr lang="en-US" sz="1400" b="0" i="0" u="none" strike="noStrike" cap="none" dirty="0">
                <a:solidFill>
                  <a:schemeClr val="dk2"/>
                </a:solidFill>
                <a:latin typeface="PT Serif"/>
                <a:ea typeface="PT Serif"/>
                <a:cs typeface="PT Serif"/>
                <a:sym typeface="PT Serif"/>
              </a:rPr>
              <a:t>Draft product outline </a:t>
            </a: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600"/>
              </a:spcBef>
              <a:spcAft>
                <a:spcPts val="0"/>
              </a:spcAft>
              <a:buClr>
                <a:schemeClr val="dk2"/>
              </a:buClr>
              <a:buSzPts val="1600"/>
              <a:buFont typeface="Calibri"/>
              <a:buAutoNum type="alphaUcPeriod"/>
            </a:pPr>
            <a:r>
              <a:rPr lang="en-US" sz="1400" b="0" i="0" u="none" strike="noStrike" cap="none" dirty="0">
                <a:solidFill>
                  <a:schemeClr val="dk2"/>
                </a:solidFill>
                <a:latin typeface="PT Serif"/>
                <a:ea typeface="PT Serif"/>
                <a:cs typeface="PT Serif"/>
                <a:sym typeface="PT Serif"/>
              </a:rPr>
              <a:t>Draft prioritized backlog for MVP and post-MVP enhancements</a:t>
            </a:r>
            <a:endParaRPr sz="1400" b="0" i="0" u="none" strike="noStrike" cap="none" dirty="0">
              <a:solidFill>
                <a:schemeClr val="dk2"/>
              </a:solidFill>
              <a:latin typeface="PT Serif"/>
              <a:ea typeface="PT Serif"/>
              <a:cs typeface="PT Serif"/>
              <a:sym typeface="PT Serif"/>
            </a:endParaRPr>
          </a:p>
        </p:txBody>
      </p:sp>
      <p:sp>
        <p:nvSpPr>
          <p:cNvPr id="618" name="Google Shape;618;p9"/>
          <p:cNvSpPr txBox="1"/>
          <p:nvPr/>
        </p:nvSpPr>
        <p:spPr>
          <a:xfrm>
            <a:off x="1855263" y="1901798"/>
            <a:ext cx="9917637"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2736"/>
              <a:buFont typeface="PT Serif"/>
              <a:buNone/>
            </a:pPr>
            <a:r>
              <a:rPr lang="en-US" sz="1400" b="0" i="0" u="none" strike="noStrike" cap="none" dirty="0">
                <a:solidFill>
                  <a:srgbClr val="242B34"/>
                </a:solidFill>
                <a:latin typeface="Source Sans Pro"/>
                <a:ea typeface="Source Sans Pro"/>
                <a:cs typeface="Source Sans Pro"/>
                <a:sym typeface="Source Sans Pro"/>
              </a:rPr>
              <a:t>User Story</a:t>
            </a:r>
            <a:endParaRPr sz="1400" b="0" i="0" u="none" strike="noStrike" cap="none" dirty="0">
              <a:solidFill>
                <a:srgbClr val="242B34"/>
              </a:solidFill>
              <a:latin typeface="Source Sans Pro"/>
              <a:ea typeface="Source Sans Pro"/>
              <a:cs typeface="Source Sans Pro"/>
              <a:sym typeface="Source Sans Pro"/>
            </a:endParaRPr>
          </a:p>
        </p:txBody>
      </p:sp>
      <p:cxnSp>
        <p:nvCxnSpPr>
          <p:cNvPr id="619" name="Google Shape;619;p9"/>
          <p:cNvCxnSpPr>
            <a:cxnSpLocks/>
          </p:cNvCxnSpPr>
          <p:nvPr/>
        </p:nvCxnSpPr>
        <p:spPr>
          <a:xfrm>
            <a:off x="407463" y="2217241"/>
            <a:ext cx="11365437" cy="19050"/>
          </a:xfrm>
          <a:prstGeom prst="straightConnector1">
            <a:avLst/>
          </a:prstGeom>
          <a:noFill/>
          <a:ln w="9525" cap="flat" cmpd="sng">
            <a:solidFill>
              <a:schemeClr val="dk1"/>
            </a:solidFill>
            <a:prstDash val="solid"/>
            <a:round/>
            <a:headEnd type="none" w="sm" len="sm"/>
            <a:tailEnd type="none" w="sm" len="sm"/>
          </a:ln>
        </p:spPr>
      </p:cxnSp>
      <p:sp>
        <p:nvSpPr>
          <p:cNvPr id="620" name="Google Shape;620;p9"/>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9</a:t>
            </a:fld>
            <a:endParaRPr sz="1200" b="0" i="0" u="none" strike="noStrike" cap="none" dirty="0">
              <a:solidFill>
                <a:srgbClr val="8A8A8A"/>
              </a:solidFill>
              <a:latin typeface="Source Sans Pro"/>
              <a:ea typeface="Source Sans Pro"/>
              <a:cs typeface="Source Sans Pro"/>
              <a:sym typeface="Source Sans Pro"/>
            </a:endParaRPr>
          </a:p>
        </p:txBody>
      </p:sp>
      <p:sp>
        <p:nvSpPr>
          <p:cNvPr id="621" name="Google Shape;621;p9"/>
          <p:cNvSpPr txBox="1"/>
          <p:nvPr/>
        </p:nvSpPr>
        <p:spPr>
          <a:xfrm>
            <a:off x="298968" y="6356350"/>
            <a:ext cx="1644302" cy="365125"/>
          </a:xfrm>
          <a:prstGeom prst="rect">
            <a:avLst/>
          </a:prstGeom>
          <a:noFill/>
          <a:ln>
            <a:noFill/>
          </a:ln>
        </p:spPr>
        <p:txBody>
          <a:bodyPr spcFirstLastPara="1" wrap="square" lIns="45700" tIns="45700" rIns="91425" bIns="45700"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8A8A8A"/>
                </a:solidFill>
                <a:latin typeface="Source Sans Pro"/>
                <a:ea typeface="Source Sans Pro"/>
                <a:cs typeface="Source Sans Pro"/>
                <a:sym typeface="Source Sans Pro"/>
              </a:rPr>
              <a:t>02-08 Sprint 1 Demo</a:t>
            </a:r>
            <a:endParaRPr sz="1400" b="0" i="0" u="none" strike="noStrike" cap="none" dirty="0">
              <a:solidFill>
                <a:srgbClr val="000000"/>
              </a:solidFill>
              <a:latin typeface="Source Sans Pro"/>
              <a:ea typeface="Source Sans Pro"/>
              <a:cs typeface="Source Sans Pro"/>
              <a:sym typeface="Source Sans Pro"/>
            </a:endParaRPr>
          </a:p>
        </p:txBody>
      </p:sp>
      <p:graphicFrame>
        <p:nvGraphicFramePr>
          <p:cNvPr id="622" name="Google Shape;622;p9"/>
          <p:cNvGraphicFramePr/>
          <p:nvPr>
            <p:extLst>
              <p:ext uri="{D42A27DB-BD31-4B8C-83A1-F6EECF244321}">
                <p14:modId xmlns:p14="http://schemas.microsoft.com/office/powerpoint/2010/main" val="917579711"/>
              </p:ext>
            </p:extLst>
          </p:nvPr>
        </p:nvGraphicFramePr>
        <p:xfrm>
          <a:off x="430212" y="5511800"/>
          <a:ext cx="11341625" cy="731520"/>
        </p:xfrm>
        <a:graphic>
          <a:graphicData uri="http://schemas.openxmlformats.org/drawingml/2006/table">
            <a:tbl>
              <a:tblPr firstRow="1" bandRow="1">
                <a:noFill/>
                <a:tableStyleId>{C7E669B6-3F25-4616-BC54-61FCCCEE47A5}</a:tableStyleId>
              </a:tblPr>
              <a:tblGrid>
                <a:gridCol w="125741">
                  <a:extLst>
                    <a:ext uri="{9D8B030D-6E8A-4147-A177-3AD203B41FA5}">
                      <a16:colId xmlns:a16="http://schemas.microsoft.com/office/drawing/2014/main" val="20000"/>
                    </a:ext>
                  </a:extLst>
                </a:gridCol>
                <a:gridCol w="11215884">
                  <a:extLst>
                    <a:ext uri="{9D8B030D-6E8A-4147-A177-3AD203B41FA5}">
                      <a16:colId xmlns:a16="http://schemas.microsoft.com/office/drawing/2014/main" val="20001"/>
                    </a:ext>
                  </a:extLst>
                </a:gridCol>
              </a:tblGrid>
              <a:tr h="731520">
                <a:tc>
                  <a:txBody>
                    <a:bodyPr/>
                    <a:lstStyle/>
                    <a:p>
                      <a:pPr marL="0" marR="0" lvl="0" indent="0" algn="l" rtl="0">
                        <a:lnSpc>
                          <a:spcPct val="100000"/>
                        </a:lnSpc>
                        <a:spcBef>
                          <a:spcPts val="0"/>
                        </a:spcBef>
                        <a:spcAft>
                          <a:spcPts val="0"/>
                        </a:spcAft>
                        <a:buNone/>
                      </a:pPr>
                      <a:endParaRPr sz="1800" b="0" u="none" strike="noStrike" cap="none" dirty="0">
                        <a:latin typeface="Arial"/>
                        <a:ea typeface="Arial"/>
                        <a:cs typeface="Arial"/>
                        <a:sym typeface="Arial"/>
                      </a:endParaRPr>
                    </a:p>
                  </a:txBody>
                  <a:tcPr marL="9525" marR="9525" marT="45725" marB="45725"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chemeClr val="accent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2"/>
                          </a:solidFill>
                          <a:latin typeface="PT Serif"/>
                          <a:ea typeface="PT Serif"/>
                          <a:cs typeface="PT Serif"/>
                          <a:sym typeface="PT Serif"/>
                        </a:rPr>
                        <a:t>We welcome all feedback! Feedback will be collectively reviewed and prioritized appropriately based on where it stacks against other stories in the backlog as well as technical feasibility</a:t>
                      </a:r>
                      <a:endParaRPr sz="1200" b="0" u="none" strike="noStrike" cap="none" dirty="0">
                        <a:solidFill>
                          <a:schemeClr val="dk1"/>
                        </a:solidFill>
                        <a:latin typeface="Source Sans Pro"/>
                        <a:ea typeface="Source Sans Pro"/>
                        <a:cs typeface="Source Sans Pro"/>
                        <a:sym typeface="Source Sans Pro"/>
                      </a:endParaRPr>
                    </a:p>
                  </a:txBody>
                  <a:tcPr marL="182875" marR="2651750" marT="182875" marB="182875" anchor="ctr">
                    <a:lnL w="12700" cap="flat" cmpd="sng">
                      <a:noFill/>
                      <a:prstDash val="solid"/>
                      <a:round/>
                      <a:headEnd type="none" w="sm" len="sm"/>
                      <a:tailEnd type="none" w="sm" len="sm"/>
                    </a:lnL>
                    <a:lnR w="12700" cap="flat" cmpd="sng">
                      <a:noFill/>
                      <a:prstDash val="solid"/>
                      <a:round/>
                      <a:headEnd type="none" w="sm" len="sm"/>
                      <a:tailEnd type="none" w="sm" len="sm"/>
                    </a:lnR>
                    <a:lnT w="12700" cap="flat" cmpd="sng">
                      <a:noFill/>
                      <a:prstDash val="solid"/>
                      <a:round/>
                      <a:headEnd type="none" w="sm" len="sm"/>
                      <a:tailEnd type="none" w="sm" len="sm"/>
                    </a:lnT>
                    <a:lnB w="38100" cap="flat" cmpd="sng">
                      <a:noFill/>
                      <a:prstDash val="solid"/>
                      <a:round/>
                      <a:headEnd type="none" w="sm" len="sm"/>
                      <a:tailEnd type="none" w="sm" len="sm"/>
                    </a:lnB>
                    <a:lnTlToBr w="12700" cmpd="sng">
                      <a:noFill/>
                      <a:prstDash val="solid"/>
                    </a:lnTlToBr>
                    <a:lnBlToTr w="12700" cmpd="sng">
                      <a:noFill/>
                      <a:prstDash val="solid"/>
                    </a:lnBlToTr>
                    <a:solidFill>
                      <a:srgbClr val="E8E8E8"/>
                    </a:solidFill>
                  </a:tcPr>
                </a:tc>
                <a:extLst>
                  <a:ext uri="{0D108BD9-81ED-4DB2-BD59-A6C34878D82A}">
                    <a16:rowId xmlns:a16="http://schemas.microsoft.com/office/drawing/2014/main" val="10000"/>
                  </a:ext>
                </a:extLst>
              </a:tr>
            </a:tbl>
          </a:graphicData>
        </a:graphic>
      </p:graphicFrame>
      <p:grpSp>
        <p:nvGrpSpPr>
          <p:cNvPr id="6" name="Group 5">
            <a:extLst>
              <a:ext uri="{FF2B5EF4-FFF2-40B4-BE49-F238E27FC236}">
                <a16:creationId xmlns:a16="http://schemas.microsoft.com/office/drawing/2014/main" id="{FDD27CED-34A6-CB48-9AE8-BBB6510FFDC0}"/>
              </a:ext>
            </a:extLst>
          </p:cNvPr>
          <p:cNvGrpSpPr/>
          <p:nvPr/>
        </p:nvGrpSpPr>
        <p:grpSpPr>
          <a:xfrm>
            <a:off x="10289195" y="1794357"/>
            <a:ext cx="1591826" cy="246181"/>
            <a:chOff x="10295377" y="244190"/>
            <a:chExt cx="1591826" cy="246181"/>
          </a:xfrm>
        </p:grpSpPr>
        <p:sp>
          <p:nvSpPr>
            <p:cNvPr id="623" name="Google Shape;623;p9"/>
            <p:cNvSpPr/>
            <p:nvPr/>
          </p:nvSpPr>
          <p:spPr>
            <a:xfrm>
              <a:off x="10295377" y="270156"/>
              <a:ext cx="172891" cy="166488"/>
            </a:xfrm>
            <a:prstGeom prst="rect">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624" name="Google Shape;624;p9"/>
            <p:cNvSpPr txBox="1"/>
            <p:nvPr/>
          </p:nvSpPr>
          <p:spPr>
            <a:xfrm>
              <a:off x="10463004" y="244190"/>
              <a:ext cx="1424199" cy="24618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000" b="0" i="0" u="none" strike="noStrike" cap="none" dirty="0">
                  <a:solidFill>
                    <a:srgbClr val="000000"/>
                  </a:solidFill>
                  <a:latin typeface="Source Sans Pro" panose="020B0503030403020204" pitchFamily="34" charset="0"/>
                  <a:sym typeface="Arial"/>
                </a:rPr>
                <a:t>Focus for today's demo</a:t>
              </a:r>
              <a:endParaRPr dirty="0">
                <a:latin typeface="Source Sans Pro" panose="020B0503030403020204" pitchFamily="34" charset="0"/>
              </a:endParaRP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Lst>
</file>

<file path=ppt/theme/theme1.xml><?xml version="1.0" encoding="utf-8"?>
<a:theme xmlns:a="http://schemas.openxmlformats.org/drawingml/2006/main" name="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4315</Words>
  <Application>Microsoft Office PowerPoint</Application>
  <PresentationFormat>Widescreen</PresentationFormat>
  <Paragraphs>628</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Source Sans Pro Semibold</vt:lpstr>
      <vt:lpstr>PT Serif</vt:lpstr>
      <vt:lpstr>Calibri</vt:lpstr>
      <vt:lpstr>Source Sans Pro</vt:lpstr>
      <vt:lpstr>Wingdings</vt:lpstr>
      <vt:lpstr>Noto Sans Symbols</vt:lpstr>
      <vt:lpstr>Office Theme</vt:lpstr>
      <vt:lpstr>1_Office Theme</vt:lpstr>
      <vt:lpstr>Sprint 1 Demo</vt:lpstr>
      <vt:lpstr>Get to know the team</vt:lpstr>
      <vt:lpstr>At the end of each sprint on Tuesdays, the team will run sprint reviews to showcase the sprint’s work for approval. The purpose of this meeting is:</vt:lpstr>
      <vt:lpstr>Roadmap Overview</vt:lpstr>
      <vt:lpstr>1095-B Overview</vt:lpstr>
      <vt:lpstr>Project objectives</vt:lpstr>
      <vt:lpstr>1095-B Project Status &amp; Workplan</vt:lpstr>
      <vt:lpstr>PowerPoint Presentation</vt:lpstr>
      <vt:lpstr>Agenda for today’s Demo</vt:lpstr>
      <vt:lpstr>We met with 5 stakeholders throughout Sprint 1 to get a baseline of the current state</vt:lpstr>
      <vt:lpstr>From what we learned, we built the product outline for our long term product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1 Deliverables</vt:lpstr>
      <vt:lpstr>PowerPoint Presentation</vt:lpstr>
      <vt:lpstr>Sprint 2 will run February 9th to the 23rd</vt:lpstr>
      <vt:lpstr>Sprint 2 will focus on user testing and kicking off the build phase of our product*</vt:lpstr>
      <vt:lpstr>PowerPoint Presentation</vt:lpstr>
      <vt:lpstr>1095-B Sprint Team Velocity</vt:lpstr>
      <vt:lpstr>Project Risks and Mitigation Strategies</vt:lpstr>
      <vt:lpstr>Project Risks and Mitigation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1 Demo</dc:title>
  <dc:creator>Grace Hong</dc:creator>
  <cp:lastModifiedBy>Ashley Castillo</cp:lastModifiedBy>
  <cp:revision>11</cp:revision>
  <dcterms:created xsi:type="dcterms:W3CDTF">2022-01-24T19:24:23Z</dcterms:created>
  <dcterms:modified xsi:type="dcterms:W3CDTF">2022-02-08T20:15:32Z</dcterms:modified>
</cp:coreProperties>
</file>